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73" r:id="rId7"/>
    <p:sldId id="258" r:id="rId8"/>
    <p:sldId id="261" r:id="rId9"/>
    <p:sldId id="267" r:id="rId10"/>
    <p:sldId id="262" r:id="rId11"/>
    <p:sldId id="263" r:id="rId12"/>
    <p:sldId id="272" r:id="rId13"/>
    <p:sldId id="274" r:id="rId14"/>
    <p:sldId id="264" r:id="rId15"/>
    <p:sldId id="271" r:id="rId16"/>
    <p:sldId id="265" r:id="rId17"/>
    <p:sldId id="266" r:id="rId18"/>
    <p:sldId id="270" r:id="rId19"/>
    <p:sldId id="268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AA476-D0AE-4D82-B947-D42387B2C10A}" vWet="4" dt="2023-09-12T13:34:01.437"/>
    <p1510:client id="{0B730DDB-A467-FFBF-B9E2-5B5605500F23}" v="308" dt="2023-09-12T13:36:01.603"/>
    <p1510:client id="{1090B229-BB68-4E95-9B6E-0081A6ED1CEE}" v="1" dt="2023-09-15T14:33:48.565"/>
    <p1510:client id="{1C4B8FA6-F275-4023-969C-FF4D9F1D19F7}" v="117" dt="2023-09-15T14:56:15.703"/>
    <p1510:client id="{451FE2FF-5D6A-4108-AD71-09F77457A0DF}" v="644" dt="2023-09-15T15:13:15.352"/>
    <p1510:client id="{459B2980-99AC-405E-BEB1-06A9A07150CE}" v="1345" dt="2023-09-15T21:36:21.954"/>
    <p1510:client id="{5C10E056-32D9-4A19-AC5E-15E18A2DBF8B}" v="885" dt="2023-09-15T15:43:14.940"/>
    <p1510:client id="{65014789-1008-43C8-B9E0-BFA347F15796}" v="6" dt="2023-09-15T21:38:32.833"/>
    <p1510:client id="{AE01388D-2C85-4495-B05B-E3BDA699F66A}" v="273" dt="2023-09-15T16:00:25.820"/>
    <p1510:client id="{E79B6304-C79D-40A3-821C-F092B36ACCC5}" v="39" dt="2023-09-15T12:32:59.5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94399-4760-E249-A21A-E0B302D943C1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49AD-43E2-A142-9B61-FBB06C64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You should have all received the Winter-readiness pack for Care Homes, this presentation is designed to pick out key factors from it, in relation to management of seasonal </a:t>
            </a:r>
            <a:r>
              <a:rPr lang="en-GB" err="1"/>
              <a:t>inf.luenza</a:t>
            </a:r>
            <a:r>
              <a:rPr lang="en-GB"/>
              <a:t> specifically, rather than COVID-19.</a:t>
            </a:r>
          </a:p>
          <a:p>
            <a:r>
              <a:rPr lang="en-GB"/>
              <a:t>The chare home guidance is due to be updated, and we will share this with you as soon as it is available.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97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1. Be prepared ✓</a:t>
            </a:r>
          </a:p>
          <a:p>
            <a:r>
              <a:rPr lang="en-GB"/>
              <a:t>• Ensure your residents and staff are immunised against flu and COVID-19 (including</a:t>
            </a:r>
          </a:p>
          <a:p>
            <a:r>
              <a:rPr lang="en-GB"/>
              <a:t>boosters).</a:t>
            </a:r>
          </a:p>
          <a:p>
            <a:r>
              <a:rPr lang="en-GB"/>
              <a:t>• Have a stockpile of personal protective equipment (PPE).</a:t>
            </a:r>
          </a:p>
          <a:p>
            <a:r>
              <a:rPr lang="en-GB"/>
              <a:t>• Keep a supply of COVID-19 PCR and LFD tests so you are ready for testing.</a:t>
            </a:r>
          </a:p>
          <a:p>
            <a:r>
              <a:rPr lang="en-GB"/>
              <a:t>• Ensure your residents over the age of 65 are immunised against pneumococcal</a:t>
            </a:r>
          </a:p>
          <a:p>
            <a:r>
              <a:rPr lang="en-GB"/>
              <a:t>infection.</a:t>
            </a:r>
          </a:p>
          <a:p>
            <a:r>
              <a:rPr lang="en-GB"/>
              <a:t>• Ensure your residents aged 70 to 79 years are immunised against shingles.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0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Chief Medical Officer (CMO) letter declaring circulating flu: Annual letter issued each year once flu is ‘circulating’ in the community based on a number of flu surveillance parameters. This letter has implications for testing and antiviral prescribing. </a:t>
            </a:r>
          </a:p>
          <a:p>
            <a:r>
              <a:rPr lang="en-GB"/>
              <a:t>Other common respiratory viruses (including COVID-19)</a:t>
            </a:r>
          </a:p>
          <a:p>
            <a:r>
              <a:rPr lang="en-GB"/>
              <a:t>• Rhinovirus</a:t>
            </a:r>
          </a:p>
          <a:p>
            <a:r>
              <a:rPr lang="en-GB"/>
              <a:t>• Adenovirus</a:t>
            </a:r>
          </a:p>
          <a:p>
            <a:r>
              <a:rPr lang="en-GB"/>
              <a:t>• Parainfluenza</a:t>
            </a:r>
          </a:p>
          <a:p>
            <a:r>
              <a:rPr lang="en-GB"/>
              <a:t>• Respiratory syncytial virus</a:t>
            </a:r>
          </a:p>
          <a:p>
            <a:r>
              <a:rPr lang="en-GB"/>
              <a:t>• Human metapneumovirus</a:t>
            </a:r>
          </a:p>
          <a:p>
            <a:r>
              <a:rPr lang="en-GB"/>
              <a:t>• COVID-19</a:t>
            </a:r>
          </a:p>
          <a:p>
            <a:r>
              <a:rPr lang="en-GB"/>
              <a:t>Incubation periods vary between viruses but are usually between 12 hours and 5 days, </a:t>
            </a:r>
          </a:p>
          <a:p>
            <a:r>
              <a:rPr lang="en-GB"/>
              <a:t>extending up to 8 days for parainfluenza and RSV, and 14 days for COVID-19.</a:t>
            </a:r>
          </a:p>
          <a:p>
            <a:r>
              <a:rPr lang="en-GB"/>
              <a:t>Infectious periods also vary but often begin 12-24 hours prior to symptom onset and </a:t>
            </a:r>
          </a:p>
          <a:p>
            <a:r>
              <a:rPr lang="en-GB"/>
              <a:t>usually extend for around 5 days afterwards. For COVID-19, the infectious period is </a:t>
            </a:r>
          </a:p>
          <a:p>
            <a:r>
              <a:rPr lang="en-GB"/>
              <a:t>thought to begin 2 days prior to symptom onset and extend for up to 10 days post onset </a:t>
            </a:r>
          </a:p>
          <a:p>
            <a:r>
              <a:rPr lang="en-GB"/>
              <a:t>of symptoms.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98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You do not HAVE to notify your local HPT of a COVID outbreak, unless you require specific advice.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63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Don’t be alarmed!</a:t>
            </a:r>
          </a:p>
          <a:p>
            <a:r>
              <a:rPr lang="en-GB"/>
              <a:t>Don’t need all this info at first call, but this is to give an idea of the sort of questions that will be asked. </a:t>
            </a:r>
          </a:p>
          <a:p>
            <a:r>
              <a:rPr lang="en-GB"/>
              <a:t>Don’t delay contacting HPT to gather all the info, but be prepared to give a basic summary</a:t>
            </a:r>
          </a:p>
          <a:p>
            <a:r>
              <a:rPr lang="en-GB"/>
              <a:t>Weight and renal function of residents – would be prudent to have this information at start of season to hand, in order to pass to AV provider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2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Transmission routes: Respiratory viruses are transmitted primarily via droplet transmission when in close contact or through direct interpersonal contact.</a:t>
            </a:r>
          </a:p>
          <a:p>
            <a:r>
              <a:rPr lang="en-GB"/>
              <a:t>Transmission can also occur through aerosols (for example, produced by cough) and through indirect contact, with some evidence suggesting that respiratory viruses may remain on inanimate surfaces for several hours. </a:t>
            </a:r>
          </a:p>
          <a:p>
            <a:r>
              <a:rPr lang="en-GB"/>
              <a:t>IPC recommendations are therefore based on limiting and avoiding contact, aerosol and droplet transmission, as well as environmental cleaning.</a:t>
            </a:r>
          </a:p>
          <a:p>
            <a:r>
              <a:rPr lang="en-GB"/>
              <a:t>Broadly the same as COVID-19 pre-cautions</a:t>
            </a:r>
          </a:p>
          <a:p>
            <a:r>
              <a:rPr lang="en-GB"/>
              <a:t>Unlikely to close to visiting due to flu. CH should discuss with LA/commissioning organisation about closing to admissions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67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All IPC policies should be up to date and accessible to all staff.</a:t>
            </a:r>
          </a:p>
          <a:p>
            <a:r>
              <a:rPr lang="en-GB"/>
              <a:t>Hand washing Audit</a:t>
            </a:r>
          </a:p>
          <a:p>
            <a:r>
              <a:rPr lang="en-GB"/>
              <a:t>Posters in ‘Winter-readiness’ pack</a:t>
            </a:r>
          </a:p>
          <a:p>
            <a:r>
              <a:rPr lang="en-GB"/>
              <a:t>Access to PPE</a:t>
            </a:r>
          </a:p>
          <a:p>
            <a:r>
              <a:rPr lang="en-GB"/>
              <a:t>If unwell: symptoms of </a:t>
            </a:r>
            <a:r>
              <a:rPr lang="en-GB" err="1"/>
              <a:t>resp</a:t>
            </a:r>
            <a:r>
              <a:rPr lang="en-GB"/>
              <a:t> infection and high temp or generally unwell – stay home.</a:t>
            </a:r>
          </a:p>
          <a:p>
            <a:r>
              <a:rPr lang="en-GB"/>
              <a:t>LFDs available for eligible social care staff, should be taken as soon as they feel unwell (day 0). </a:t>
            </a:r>
          </a:p>
          <a:p>
            <a:r>
              <a:rPr lang="en-GB"/>
              <a:t>If LFD is negative they need to repeat in 48hrs, if remains negative can return to work if well enough to do so. </a:t>
            </a:r>
          </a:p>
          <a:p>
            <a:r>
              <a:rPr lang="en-GB"/>
              <a:t>If positive – follow guidance. IPC in Adult Social Care</a:t>
            </a:r>
          </a:p>
          <a:p>
            <a:r>
              <a:rPr lang="en-GB"/>
              <a:t>Where possible – consider management of staff who return to work after recently being unwell. </a:t>
            </a:r>
          </a:p>
          <a:p>
            <a:r>
              <a:rPr lang="en-GB"/>
              <a:t>At risk staff - Risk groups for complicated influenza: </a:t>
            </a:r>
          </a:p>
          <a:p>
            <a:r>
              <a:rPr lang="en-GB"/>
              <a:t>a. Neurological, hepatic, renal, pulmonary and chronic cardiac disease.</a:t>
            </a:r>
          </a:p>
          <a:p>
            <a:r>
              <a:rPr lang="en-GB"/>
              <a:t>b. Diabetes mellitus.</a:t>
            </a:r>
          </a:p>
          <a:p>
            <a:r>
              <a:rPr lang="en-GB"/>
              <a:t>c. Severe immunosuppression.</a:t>
            </a:r>
          </a:p>
          <a:p>
            <a:r>
              <a:rPr lang="en-GB"/>
              <a:t>d. Age over 65 years.</a:t>
            </a:r>
          </a:p>
          <a:p>
            <a:r>
              <a:rPr lang="en-GB"/>
              <a:t>e. Pregnancy (including up to 2 weeks post-partum).</a:t>
            </a:r>
          </a:p>
          <a:p>
            <a:r>
              <a:rPr lang="en-GB"/>
              <a:t>f. Children under 6 months of age.</a:t>
            </a:r>
          </a:p>
          <a:p>
            <a:r>
              <a:rPr lang="en-GB"/>
              <a:t>g. Morbid obesity (BMI ≥40).</a:t>
            </a:r>
          </a:p>
          <a:p>
            <a:r>
              <a:rPr lang="en-GB"/>
              <a:t>*includes people who are in  a clinical risk group which entitles them to a free flu vaccine on medical grounds</a:t>
            </a:r>
          </a:p>
          <a:p>
            <a:r>
              <a:rPr lang="en-GB"/>
              <a:t>$ in this scenario PPE would be considered as protective if worn in line with the guidance for care workers working in care homes during sustained COVID-19 transmission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63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Testing for ILI is less onerous than for COVID-19</a:t>
            </a:r>
          </a:p>
          <a:p>
            <a:r>
              <a:rPr lang="en-GB"/>
              <a:t>Only need to test UP to 5 residents, not whole home. </a:t>
            </a:r>
          </a:p>
          <a:p>
            <a:r>
              <a:rPr lang="en-GB"/>
              <a:t>The same swab technique as COVID-19. CHECK SWABS ARE IN DATE</a:t>
            </a:r>
          </a:p>
          <a:p>
            <a:r>
              <a:rPr lang="en-GB"/>
              <a:t>Labels need to be written out, there are NO BARCODES. Can use a computer generated sticky name label, </a:t>
            </a:r>
            <a:r>
              <a:rPr lang="en-GB" err="1"/>
              <a:t>sellotape</a:t>
            </a:r>
            <a:r>
              <a:rPr lang="en-GB"/>
              <a:t> a hand written label flat to tube,  or write directly on the tube (in a pen that doesn’t smudge)</a:t>
            </a:r>
          </a:p>
          <a:p>
            <a:r>
              <a:rPr lang="en-GB"/>
              <a:t>Swabs should be sealed in individual specimen bags, and then all specimen bags placed together in a larger bag.</a:t>
            </a:r>
          </a:p>
          <a:p>
            <a:r>
              <a:rPr lang="en-GB"/>
              <a:t>Swabs will be tested for influenza A, B and COVID-19 at a public health lab</a:t>
            </a:r>
          </a:p>
          <a:p>
            <a:r>
              <a:rPr lang="en-GB"/>
              <a:t>Make sure there is a designated contact line/email address that all staff cane access including at weekends.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34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Antivirals – oseltamivir (</a:t>
            </a:r>
            <a:r>
              <a:rPr lang="en-GB" err="1"/>
              <a:t>tamiflu</a:t>
            </a:r>
            <a:r>
              <a:rPr lang="en-GB"/>
              <a:t>)</a:t>
            </a:r>
          </a:p>
          <a:p>
            <a:r>
              <a:rPr lang="en-GB"/>
              <a:t>Treatment dose: Oseltamivir 75mg PO twice daily for 5 days.</a:t>
            </a:r>
          </a:p>
          <a:p>
            <a:r>
              <a:rPr lang="en-GB"/>
              <a:t>Prophylactic dose: Oseltamivir PO once daily for 10 days, if therapy can be started within 48 hours of last exposure; or after 48 hours on specialist advice only.</a:t>
            </a:r>
          </a:p>
          <a:p>
            <a:r>
              <a:rPr lang="en-GB"/>
              <a:t>AV reduces the risk of death and duration of symptoms in the most vulnerable. For contacts it can prevent them developing flu and becoming unwell. </a:t>
            </a:r>
          </a:p>
          <a:p>
            <a:r>
              <a:rPr lang="en-GB"/>
              <a:t>Prescribing clinician will be asked to review renal function (*checking with MC how this is done ?blood test/medical records)</a:t>
            </a:r>
          </a:p>
          <a:p>
            <a:r>
              <a:rPr lang="en-GB"/>
              <a:t>Dependant on when the outbreak occurs in the year, depends on at which point antivirals will be recommended</a:t>
            </a:r>
          </a:p>
          <a:p>
            <a:r>
              <a:rPr lang="en-GB"/>
              <a:t>Green</a:t>
            </a:r>
          </a:p>
          <a:p>
            <a:r>
              <a:rPr lang="en-GB"/>
              <a:t>Amber</a:t>
            </a:r>
          </a:p>
          <a:p>
            <a:r>
              <a:rPr lang="en-GB"/>
              <a:t>Red</a:t>
            </a:r>
          </a:p>
          <a:p>
            <a:r>
              <a:rPr lang="en-GB"/>
              <a:t>Cohort (may be whole care home / one wing / one unit / residents only +/- staff members etc) Treatment/prophylaxis. </a:t>
            </a:r>
          </a:p>
          <a:p>
            <a:r>
              <a:rPr lang="en-GB"/>
              <a:t>CH List – names, DOB, NHS no. Who needs treatment, who needs prophylaxis.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6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HPT will inform ICB, lab at Brighton, and likely have discussion with prescribing GP</a:t>
            </a:r>
          </a:p>
          <a:p>
            <a:r>
              <a:rPr lang="en-GB"/>
              <a:t>Care home needs to inform GP for residents, residents, families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87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36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7999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01622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60204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9461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20489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covid-19-how-to-work-safely-in-care-hom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pxhere.com/en/photo/96827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reanvillepost.com/2020/04/03/in-search-of-a-coronavirus-killer-can-existing-drugs-really-turn-the-tide-in-the-covid-19-pandemic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911FF-4D56-4ABC-AC80-510EE2B25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132896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300" dirty="0">
                <a:latin typeface="Arial"/>
                <a:cs typeface="Arial"/>
              </a:rPr>
              <a:t>Preparing for Winter in Care Homes</a:t>
            </a:r>
            <a:br>
              <a:rPr lang="en-GB" sz="5300" dirty="0">
                <a:latin typeface="Arial"/>
                <a:cs typeface="Arial"/>
              </a:rPr>
            </a:br>
            <a:r>
              <a:rPr lang="en-GB" sz="5300" dirty="0">
                <a:latin typeface="Arial"/>
                <a:cs typeface="Arial"/>
              </a:rPr>
              <a:t>Infection Prevention Information </a:t>
            </a:r>
            <a:br>
              <a:rPr lang="en-GB" sz="5300" dirty="0">
                <a:latin typeface="Arial"/>
                <a:cs typeface="Arial"/>
              </a:rPr>
            </a:br>
            <a:br>
              <a:rPr lang="en-GB" sz="5300" dirty="0">
                <a:latin typeface="Arial"/>
                <a:cs typeface="Arial"/>
              </a:rPr>
            </a:br>
            <a:r>
              <a:rPr lang="en-GB" sz="5300" dirty="0">
                <a:latin typeface="Arial"/>
                <a:cs typeface="Arial"/>
              </a:rPr>
              <a:t>2023/24</a:t>
            </a:r>
            <a:br>
              <a:rPr lang="en-GB" dirty="0"/>
            </a:b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210F01-0E39-4995-980F-F2F85257F1D5}"/>
              </a:ext>
            </a:extLst>
          </p:cNvPr>
          <p:cNvSpPr txBox="1"/>
          <p:nvPr/>
        </p:nvSpPr>
        <p:spPr>
          <a:xfrm>
            <a:off x="1309611" y="5246190"/>
            <a:ext cx="957262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400" dirty="0">
              <a:cs typeface="Arial"/>
            </a:endParaRPr>
          </a:p>
          <a:p>
            <a:endParaRPr lang="en-GB" sz="2400" dirty="0"/>
          </a:p>
          <a:p>
            <a:pPr algn="ctr"/>
            <a:r>
              <a:rPr lang="en-GB" sz="2400" dirty="0"/>
              <a:t>South East Health Protection Team, UK Health Security Agency</a:t>
            </a:r>
            <a:endParaRPr lang="en-GB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04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A981-D4FB-38B5-4B7A-B5291C085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400" dirty="0">
                <a:latin typeface="Arial"/>
                <a:cs typeface="Arial"/>
              </a:rPr>
              <a:t>What information does the HPT need?</a:t>
            </a:r>
            <a:br>
              <a:rPr lang="en-GB" sz="3400" dirty="0"/>
            </a:br>
            <a:r>
              <a:rPr lang="en-GB" sz="3400" dirty="0">
                <a:latin typeface="Arial"/>
                <a:cs typeface="Arial"/>
              </a:rPr>
              <a:t>2. About the cases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9F0C4-B006-60E2-1B66-B9E56AD3B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dirty="0">
                <a:latin typeface="Arial"/>
                <a:cs typeface="Arial"/>
              </a:rPr>
              <a:t>Reported symptoms and signs and details of medical assessment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Date of onset of first case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Date of onset of most recent case</a:t>
            </a:r>
          </a:p>
          <a:p>
            <a:r>
              <a:rPr lang="en-GB" sz="1800" dirty="0">
                <a:latin typeface="Arial"/>
                <a:cs typeface="Arial"/>
              </a:rPr>
              <a:t>Number confirmed cases in residents/staff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Number possible cases in residents/staff</a:t>
            </a:r>
            <a:endParaRPr lang="en-GB" sz="1800"/>
          </a:p>
          <a:p>
            <a:r>
              <a:rPr lang="en-GB" sz="1800" dirty="0">
                <a:latin typeface="Arial"/>
                <a:cs typeface="Arial"/>
              </a:rPr>
              <a:t>Location of cases within the setting</a:t>
            </a:r>
          </a:p>
          <a:p>
            <a:r>
              <a:rPr lang="en-GB" sz="1800" dirty="0">
                <a:latin typeface="Arial"/>
                <a:cs typeface="Arial"/>
              </a:rPr>
              <a:t>Number of close contacts identified (if COVID)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Testing done so far (including any results)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Any hospitalisations or deaths</a:t>
            </a:r>
          </a:p>
          <a:p>
            <a:pPr marL="0" indent="0">
              <a:buNone/>
            </a:pPr>
            <a:endParaRPr lang="en-GB" sz="2100" dirty="0">
              <a:latin typeface="Arial"/>
              <a:cs typeface="Arial"/>
            </a:endParaRPr>
          </a:p>
          <a:p>
            <a:endParaRPr lang="en-GB" sz="22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endParaRPr lang="en-GB" sz="22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,Sans-Serif" panose="020B0604020202020204" pitchFamily="34" charset="0"/>
            </a:pPr>
            <a:endParaRPr lang="en-GB" sz="22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837AC3-13B8-62CB-58B4-9610BF05C8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00DF-4978-85F3-B704-F33FE0C6F8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10</a:t>
            </a:fld>
            <a:endParaRPr lang="en-GB" sz="1400"/>
          </a:p>
        </p:txBody>
      </p:sp>
      <p:pic>
        <p:nvPicPr>
          <p:cNvPr id="6" name="Picture 5" descr="How to Create the Ultimate Fundraising Calendar - Givergy">
            <a:extLst>
              <a:ext uri="{FF2B5EF4-FFF2-40B4-BE49-F238E27FC236}">
                <a16:creationId xmlns:a16="http://schemas.microsoft.com/office/drawing/2014/main" id="{F3BB435B-CA06-8C8B-54F2-51CD9B8C8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043" y="2615488"/>
            <a:ext cx="3510163" cy="233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8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71D7E-90BD-4978-804B-31F035D8E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544" y="383332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Infection prevention and control 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89082-B416-4479-BDB5-37C55E92C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dirty="0">
                <a:latin typeface="Arial"/>
                <a:cs typeface="Arial"/>
              </a:rPr>
              <a:t>Hand and respiratory hygiene</a:t>
            </a:r>
          </a:p>
          <a:p>
            <a:r>
              <a:rPr lang="en-GB" dirty="0">
                <a:latin typeface="Arial"/>
                <a:cs typeface="Arial"/>
              </a:rPr>
              <a:t>Ventilation</a:t>
            </a:r>
          </a:p>
          <a:p>
            <a:r>
              <a:rPr lang="en-GB" dirty="0">
                <a:latin typeface="Arial"/>
                <a:cs typeface="Arial"/>
              </a:rPr>
              <a:t>Use of PPE (Masks, gloves and apron), staff understanding of correct donning/doffing</a:t>
            </a:r>
          </a:p>
          <a:p>
            <a:r>
              <a:rPr lang="en-GB" dirty="0">
                <a:latin typeface="Arial"/>
                <a:cs typeface="Arial"/>
              </a:rPr>
              <a:t>Enhanced cleaning – equipment and environment</a:t>
            </a:r>
          </a:p>
          <a:p>
            <a:r>
              <a:rPr lang="en-GB" dirty="0">
                <a:latin typeface="Arial"/>
                <a:cs typeface="Arial"/>
              </a:rPr>
              <a:t>Cohort staff/residents </a:t>
            </a:r>
          </a:p>
          <a:p>
            <a:r>
              <a:rPr lang="en-GB" dirty="0">
                <a:latin typeface="Arial"/>
                <a:cs typeface="Arial"/>
              </a:rPr>
              <a:t>Linen management</a:t>
            </a:r>
          </a:p>
          <a:p>
            <a:r>
              <a:rPr lang="en-GB" dirty="0">
                <a:latin typeface="Arial"/>
                <a:cs typeface="Arial"/>
              </a:rPr>
              <a:t>Waste management</a:t>
            </a:r>
          </a:p>
          <a:p>
            <a:r>
              <a:rPr lang="en-GB" dirty="0">
                <a:latin typeface="Arial"/>
                <a:cs typeface="Arial"/>
              </a:rPr>
              <a:t>Isolation as recommended (5 days ARI/&gt;48hrs for diarrhoea &amp; vomiting)</a:t>
            </a:r>
          </a:p>
          <a:p>
            <a:r>
              <a:rPr lang="en-GB" dirty="0">
                <a:latin typeface="Arial"/>
                <a:cs typeface="Arial"/>
              </a:rPr>
              <a:t>Review visiting policy and use of communal areas. 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Communications to staff, residents and families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E75574-7D9F-4558-B56C-55F0975FA7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E1892F-AD24-4894-8C4E-B2AB6E8A87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11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37265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69189-72BD-4F9E-9121-1228778E7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812" y="394064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Care Home Staff during an outbreak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59636-220C-498B-BA0A-178F4FBE3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Should be up </a:t>
            </a:r>
            <a:r>
              <a:rPr lang="en-GB" sz="1800" b="1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to date with mandatory training</a:t>
            </a: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: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 IPC principles, Hand and respiratory hygiene, donning and doffing of PPE, waste disposal, linen management, single use equipment, recognition of signs and symptoms.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/>
                <a:ea typeface="Calibri" panose="020F0502020204030204" pitchFamily="34" charset="0"/>
                <a:cs typeface="Times New Roman"/>
                <a:hlinkClick r:id="rId3"/>
              </a:rPr>
              <a:t>https://www.gov.uk/government/publications/covid-19-how-to-work-safely-in-care-homes</a:t>
            </a:r>
            <a:r>
              <a:rPr lang="en-GB" sz="1800" dirty="0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en-GB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Should be vaccinated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: (COVID-19 vaccines and booster doses </a:t>
            </a: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AND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 seasonal influenza vaccine)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If unwell: 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leave work</a:t>
            </a: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, 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stay home and avoid contact with people. We may advise testing if not sure if </a:t>
            </a:r>
            <a:r>
              <a:rPr lang="en-GB" sz="1800">
                <a:latin typeface="+mn-lt"/>
                <a:ea typeface="Calibri" panose="020F0502020204030204" pitchFamily="34" charset="0"/>
                <a:cs typeface="Times New Roman"/>
              </a:rPr>
              <a:t>this a flu 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or COVID-19 outbreak. If suspected or confirmed influenza; remain off work for a minimum of 5 days post symptom onset, until feeling well. Should not work until 48 hours clear of diarrhoea and vomiting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‘At risk’ staff: 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Staff who are in an ‘at-risk’ group for influenza* who have </a:t>
            </a:r>
            <a:r>
              <a:rPr lang="en-GB" sz="1800" b="1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NOT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 received this year’s flu vaccine more than 14 days ago </a:t>
            </a:r>
            <a:r>
              <a:rPr lang="en-GB" sz="1800" b="1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AND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 who have had contact with a symptomatic resident </a:t>
            </a:r>
            <a:r>
              <a:rPr lang="en-GB" sz="1800" b="1" u="sng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without</a:t>
            </a:r>
            <a:r>
              <a:rPr lang="en-GB" sz="1800" b="1" u="sng" dirty="0">
                <a:latin typeface="+mn-lt"/>
                <a:ea typeface="Calibri" panose="020F0502020204030204" pitchFamily="34" charset="0"/>
                <a:cs typeface="Times New Roman"/>
              </a:rPr>
              <a:t> PPE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/>
              </a:rPr>
              <a:t> should also be considered for antivirals. Please advise them to seek review by their own GP or occupational health.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 </a:t>
            </a:r>
            <a:endParaRPr lang="en-GB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1800" b="1" dirty="0">
                <a:latin typeface="+mn-lt"/>
                <a:ea typeface="Calibri" panose="020F0502020204030204" pitchFamily="34" charset="0"/>
                <a:cs typeface="Times New Roman"/>
              </a:rPr>
              <a:t>Home staff need to have out of hours access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/>
              </a:rPr>
              <a:t>: to generic/designated email address or phone line at weekend/out of hours in order to communicate with the HPT/ICB. </a:t>
            </a:r>
            <a:endParaRPr lang="en-GB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1923F-F8D5-41CF-A09E-1FA180E687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D3918B-4FAE-4E3E-907F-245A2C1FCC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12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53075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D28A9-7532-4F27-9C73-0E95EAEC3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29670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Testing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77FB7-A683-4BC5-857D-439F93323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377" y="1471240"/>
            <a:ext cx="8784364" cy="480027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400" b="1" dirty="0">
                <a:latin typeface="Arial"/>
                <a:cs typeface="Arial"/>
              </a:rPr>
              <a:t>COVID</a:t>
            </a:r>
            <a:endParaRPr lang="en-US" sz="1400" b="1"/>
          </a:p>
          <a:p>
            <a:pPr marL="342900" indent="-342900"/>
            <a:r>
              <a:rPr lang="en-GB" sz="1400" dirty="0">
                <a:latin typeface="Arial"/>
                <a:cs typeface="Arial"/>
              </a:rPr>
              <a:t>Lateral flow test for outbreak testing/symptomatic testing for those eligible for therapeutics</a:t>
            </a:r>
            <a:endParaRPr lang="en-GB" sz="1400"/>
          </a:p>
          <a:p>
            <a:pPr marL="342900" indent="-342900"/>
            <a:r>
              <a:rPr lang="en-GB" sz="1400" dirty="0">
                <a:latin typeface="Arial"/>
                <a:cs typeface="Arial"/>
              </a:rPr>
              <a:t>PCR may be required in certain circumstances – HPT will advise</a:t>
            </a:r>
          </a:p>
          <a:p>
            <a:pPr marL="0" indent="0">
              <a:buNone/>
            </a:pPr>
            <a:r>
              <a:rPr lang="en-GB" sz="1400" b="1" dirty="0">
                <a:latin typeface="Arial"/>
                <a:cs typeface="Arial"/>
              </a:rPr>
              <a:t>Norovirus</a:t>
            </a:r>
            <a:endParaRPr lang="en-GB" sz="1400" b="1"/>
          </a:p>
          <a:p>
            <a:pPr marL="285750" indent="-342900"/>
            <a:r>
              <a:rPr lang="en-GB" sz="1400" dirty="0">
                <a:latin typeface="Arial"/>
                <a:cs typeface="Arial"/>
              </a:rPr>
              <a:t>Stool sample may be requested by GP or HPT</a:t>
            </a:r>
          </a:p>
          <a:p>
            <a:pPr marL="0" indent="0">
              <a:buNone/>
            </a:pPr>
            <a:r>
              <a:rPr lang="en-GB" sz="1400" b="1" dirty="0">
                <a:latin typeface="Arial"/>
                <a:cs typeface="Arial"/>
              </a:rPr>
              <a:t>Flu</a:t>
            </a:r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Swabs will be sent to care home, swab up to 5 symptomatic residents</a:t>
            </a:r>
            <a:endParaRPr lang="en-US" sz="1400" dirty="0">
              <a:latin typeface="Arial"/>
              <a:cs typeface="Arial"/>
            </a:endParaRPr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Label the swab/specimen tube with the NAME, DOB and sex of the patient, date of collection. </a:t>
            </a:r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Need an Outbreak Laboratory Request form for each patient and swab. </a:t>
            </a:r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Always include the ‘HPZ reference’ number on the form </a:t>
            </a:r>
            <a:endParaRPr lang="en-GB" sz="1400"/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Double-bag the swabs (individually and as a group)  </a:t>
            </a:r>
            <a:endParaRPr lang="en-GB" sz="1400"/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Await collection by a courier organised by HPT at the agreed time/date</a:t>
            </a:r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The bag can be stored in a cool dry location awaiting collection, ideally no longer than 24 hours. </a:t>
            </a:r>
            <a:endParaRPr lang="en-GB" sz="1400"/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HPT will contact care home with results. </a:t>
            </a:r>
            <a:endParaRPr lang="en-GB" sz="1400"/>
          </a:p>
          <a:p>
            <a:pPr marL="285750" indent="-285750"/>
            <a:r>
              <a:rPr lang="en-GB" sz="1400" dirty="0">
                <a:latin typeface="Arial"/>
                <a:cs typeface="Arial"/>
              </a:rPr>
              <a:t>Care Home will need to inform GP of positive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B7F66C-2D52-4139-B66F-3B89325071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BC3CF-9BB0-414B-BEFD-D37A3F527D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13</a:t>
            </a:fld>
            <a:endParaRPr lang="en-GB" sz="1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146CD7-E0C9-4729-BA47-8E7312C19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469379" y="1571911"/>
            <a:ext cx="2168599" cy="1452102"/>
          </a:xfrm>
          <a:prstGeom prst="rect">
            <a:avLst/>
          </a:prstGeom>
        </p:spPr>
      </p:pic>
      <p:pic>
        <p:nvPicPr>
          <p:cNvPr id="6" name="Picture 5" descr="A medical form with text and images&#10;&#10;Description automatically generated">
            <a:extLst>
              <a:ext uri="{FF2B5EF4-FFF2-40B4-BE49-F238E27FC236}">
                <a16:creationId xmlns:a16="http://schemas.microsoft.com/office/drawing/2014/main" id="{7D48CC6C-8164-6DE5-0CDB-5F9AE0B465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2595" y="3220673"/>
            <a:ext cx="2743200" cy="310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85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F7459-C13C-4B3D-B0FF-4FBC0788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544" y="447726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Antivirals for influenza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43B1C-E8B3-4213-8103-5757850CA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90" y="1613841"/>
            <a:ext cx="8711052" cy="47050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dirty="0">
                <a:latin typeface="Arial"/>
                <a:cs typeface="Arial"/>
              </a:rPr>
              <a:t>Can be given as </a:t>
            </a:r>
            <a:r>
              <a:rPr lang="en-GB" sz="1800" b="1" dirty="0">
                <a:latin typeface="Arial"/>
                <a:cs typeface="Arial"/>
              </a:rPr>
              <a:t>treatment</a:t>
            </a:r>
            <a:r>
              <a:rPr lang="en-GB" sz="1800" dirty="0">
                <a:latin typeface="Arial"/>
                <a:cs typeface="Arial"/>
              </a:rPr>
              <a:t> for cases or </a:t>
            </a:r>
            <a:r>
              <a:rPr lang="en-GB" sz="1800" b="1" dirty="0">
                <a:latin typeface="Arial"/>
                <a:cs typeface="Arial"/>
              </a:rPr>
              <a:t>prophylaxis</a:t>
            </a:r>
            <a:r>
              <a:rPr lang="en-GB" sz="1800" dirty="0">
                <a:latin typeface="Arial"/>
                <a:cs typeface="Arial"/>
              </a:rPr>
              <a:t> for exposed people. </a:t>
            </a:r>
            <a:endParaRPr lang="en-GB" sz="1800"/>
          </a:p>
          <a:p>
            <a:r>
              <a:rPr lang="en-GB" sz="1800" dirty="0">
                <a:latin typeface="Arial"/>
                <a:cs typeface="Arial"/>
              </a:rPr>
              <a:t>Dosage and duration for treatment/prophylaxis is different</a:t>
            </a:r>
          </a:p>
          <a:p>
            <a:r>
              <a:rPr lang="en-GB" sz="1800" dirty="0">
                <a:latin typeface="Arial"/>
                <a:cs typeface="Arial"/>
              </a:rPr>
              <a:t>Ideally should be started &lt;48 hours onset/contact but may be considered up to 5 days after</a:t>
            </a:r>
          </a:p>
          <a:p>
            <a:r>
              <a:rPr lang="en-GB" sz="1800" dirty="0">
                <a:latin typeface="Arial"/>
                <a:cs typeface="Arial"/>
              </a:rPr>
              <a:t>Should be offered to residents regardless of their influenza vaccination status</a:t>
            </a:r>
          </a:p>
          <a:p>
            <a:r>
              <a:rPr lang="en-GB" sz="1800" dirty="0">
                <a:latin typeface="Arial"/>
                <a:cs typeface="Arial"/>
              </a:rPr>
              <a:t>HPT will identify cohort that require antivirals based on information provided and alert ICB.</a:t>
            </a:r>
          </a:p>
          <a:p>
            <a:r>
              <a:rPr lang="en-GB" sz="1800" dirty="0">
                <a:latin typeface="Arial"/>
                <a:cs typeface="Arial"/>
              </a:rPr>
              <a:t>Care home will need to collate information in a list ready for  prescriber identified by ICB </a:t>
            </a:r>
            <a:endParaRPr lang="en-GB" sz="1800"/>
          </a:p>
          <a:p>
            <a:r>
              <a:rPr lang="en-GB" sz="1800" dirty="0">
                <a:latin typeface="Arial"/>
                <a:cs typeface="Arial"/>
              </a:rPr>
              <a:t>Care home may have to collect the antivirals</a:t>
            </a: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, or they may be couriered to the home, depending on local arrangements</a:t>
            </a:r>
            <a:endParaRPr lang="en-GB" sz="1800" b="1">
              <a:solidFill>
                <a:srgbClr val="FF0000"/>
              </a:solidFill>
            </a:endParaRPr>
          </a:p>
          <a:p>
            <a:r>
              <a:rPr lang="en-GB" sz="1800" dirty="0">
                <a:latin typeface="Arial"/>
                <a:cs typeface="Arial"/>
              </a:rPr>
              <a:t>If any of the residents without a prescription for antivirals develop symptoms of flu, contact HPT  so an assessment can be made regarding whether a wider group require antivirals than the initial cohort.</a:t>
            </a:r>
            <a:endParaRPr lang="en-GB" sz="1800" dirty="0"/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E7FD9C-585D-45D2-AEB5-EF000C958D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04850-52D9-4067-A8DA-B96FD3E1D8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14</a:t>
            </a:fld>
            <a:endParaRPr lang="en-GB" sz="1400"/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6F36FB80-AE17-48BA-B10D-9E8B0E189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16200000">
            <a:off x="8392870" y="2613599"/>
            <a:ext cx="4195870" cy="23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6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3B853-8A0B-42BE-B121-A5290A86A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>
                <a:latin typeface="Arial"/>
                <a:cs typeface="Arial"/>
              </a:rPr>
              <a:t>Who else should be aware of an outbreak in a care home?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9AFDB-123A-4789-AD69-2B4B8AD99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Care home manager and staff</a:t>
            </a:r>
            <a:endParaRPr lang="en-US" sz="180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GP responsible for care home/affected residents 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Residents</a:t>
            </a:r>
            <a:endParaRPr lang="en-US" sz="180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Families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Local Health Protection Team (although not for all COVID 19 outbreaks)</a:t>
            </a:r>
          </a:p>
          <a:p>
            <a:pPr marL="0" indent="0">
              <a:buNone/>
            </a:pPr>
            <a:endParaRPr lang="en-GB" sz="1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Also consider informing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Commissioner 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Local authority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Care Quality Commission (CQC)</a:t>
            </a:r>
          </a:p>
          <a:p>
            <a:pPr>
              <a:buFont typeface="Arial"/>
              <a:buChar char="•"/>
            </a:pPr>
            <a:r>
              <a:rPr lang="en-GB" sz="1800" dirty="0">
                <a:latin typeface="Arial"/>
                <a:cs typeface="Arial"/>
              </a:rPr>
              <a:t>Integrated Care Board (ICB)</a:t>
            </a:r>
            <a:endParaRPr lang="en-GB" dirty="0"/>
          </a:p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dirty="0">
              <a:solidFill>
                <a:srgbClr val="00B050"/>
              </a:solidFill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8DE650-4E82-4440-BE22-5B70881CD9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9F8B6D-FF4B-47D6-AC7A-ECD0AAC118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15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03372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3858-54B5-4480-B81D-535F5D540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End of outbreak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3EEFE-02A1-4306-8272-9FB78B4B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6" y="1916759"/>
            <a:ext cx="11123857" cy="223209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latin typeface="Arial"/>
                <a:cs typeface="Arial"/>
              </a:rPr>
              <a:t>It is possible to get simultaneous outbreaks of COVID and flu, as well as dual infection</a:t>
            </a:r>
          </a:p>
          <a:p>
            <a:r>
              <a:rPr lang="en-GB" dirty="0">
                <a:latin typeface="Arial"/>
                <a:cs typeface="Arial"/>
              </a:rPr>
              <a:t>Care homes should continue to monitor all residents for symptoms</a:t>
            </a:r>
          </a:p>
          <a:p>
            <a:r>
              <a:rPr lang="en-GB" dirty="0">
                <a:latin typeface="Arial"/>
                <a:cs typeface="Arial"/>
              </a:rPr>
              <a:t>An outbreak of acute respiratory illness (COVID 19 or flu) can be declared over five days after the last suspected or confirmed case</a:t>
            </a:r>
          </a:p>
          <a:p>
            <a:r>
              <a:rPr lang="en-GB" dirty="0">
                <a:latin typeface="Arial"/>
                <a:cs typeface="Arial"/>
              </a:rPr>
              <a:t>An outbreak of norovirus can be declared over when all staff/residents have been symptom free for &gt;48hours.</a:t>
            </a:r>
            <a:endParaRPr lang="en-GB" dirty="0"/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69E66-7B5B-4164-83AE-EF5D13214A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D2C5E-876E-4D23-B642-578D60391C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16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78228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EBD61-D785-4E1A-B880-BA43C6FF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51134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Key Messages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AB070-40F4-4BE9-AAAA-13A0C7BB5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5" y="1633591"/>
            <a:ext cx="11123857" cy="4805259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en-GB" dirty="0">
                <a:latin typeface="Arial"/>
                <a:cs typeface="Arial"/>
              </a:rPr>
              <a:t>Be prepared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GB" dirty="0">
                <a:latin typeface="Arial"/>
                <a:cs typeface="Arial"/>
              </a:rPr>
              <a:t>Recognise outbreaks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GB" dirty="0">
                <a:latin typeface="Arial"/>
                <a:cs typeface="Arial"/>
              </a:rPr>
              <a:t>Contact the HPT if: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2 or more residents or staff are unwell with acute respiratory illness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 and are negative for </a:t>
            </a:r>
            <a:r>
              <a:rPr lang="en-GB" sz="2500" dirty="0">
                <a:latin typeface="Arial"/>
                <a:cs typeface="Arial"/>
              </a:rPr>
              <a:t>COVID</a:t>
            </a:r>
            <a:r>
              <a:rPr lang="en-GB" dirty="0">
                <a:latin typeface="Arial"/>
                <a:cs typeface="Arial"/>
              </a:rPr>
              <a:t> 19</a:t>
            </a:r>
          </a:p>
          <a:p>
            <a:pPr marL="0" indent="0" algn="ctr">
              <a:buNone/>
            </a:pPr>
            <a:r>
              <a:rPr lang="en-GB">
                <a:latin typeface="Arial"/>
                <a:cs typeface="Arial"/>
              </a:rPr>
              <a:t>or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You are informed of a case of confirmed flu in a resident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or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You have an outbreak of diarrhoea or vomiting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or</a:t>
            </a:r>
          </a:p>
          <a:p>
            <a:pPr marL="0" indent="0" algn="ctr">
              <a:buNone/>
            </a:pPr>
            <a:r>
              <a:rPr lang="en-GB" dirty="0">
                <a:latin typeface="Arial"/>
                <a:cs typeface="Arial"/>
              </a:rPr>
              <a:t>You are concerned about an outbreak of COVID-19</a:t>
            </a:r>
          </a:p>
          <a:p>
            <a:pPr marL="0" indent="0" algn="ctr">
              <a:buNone/>
            </a:pPr>
            <a:endParaRPr lang="en-GB" sz="3200" b="1"/>
          </a:p>
          <a:p>
            <a:pPr marL="0" indent="0" algn="ctr">
              <a:buNone/>
            </a:pPr>
            <a:r>
              <a:rPr lang="en-GB" sz="3200" b="1" dirty="0">
                <a:latin typeface="Arial"/>
                <a:cs typeface="Arial"/>
              </a:rPr>
              <a:t>Any questions?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38C555-3F92-44DF-8781-198AE1B07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0E28FC-998F-4391-AAF4-8F57C3F3B1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17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1536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00F7E-816E-4F47-B282-1C586537A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30141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Summary of presentation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55918-FE45-43FC-8AC5-43D45A319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601" y="1305903"/>
            <a:ext cx="11123857" cy="435133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en-GB" sz="2800" dirty="0"/>
          </a:p>
          <a:p>
            <a:r>
              <a:rPr lang="en-GB" sz="2800" dirty="0">
                <a:latin typeface="Arial"/>
                <a:cs typeface="Arial"/>
              </a:rPr>
              <a:t>Common infectious diseases to look out for this Winter in care homes</a:t>
            </a:r>
            <a:endParaRPr lang="en-GB" sz="2800" dirty="0"/>
          </a:p>
          <a:p>
            <a:r>
              <a:rPr lang="en-GB" sz="2800" dirty="0">
                <a:latin typeface="Arial"/>
                <a:cs typeface="Arial"/>
              </a:rPr>
              <a:t>How can care homes prepare for Winter?</a:t>
            </a:r>
          </a:p>
          <a:p>
            <a:r>
              <a:rPr lang="en-GB" sz="2800" dirty="0">
                <a:latin typeface="Arial"/>
                <a:cs typeface="Arial"/>
              </a:rPr>
              <a:t>What is an acute respiratory illness?</a:t>
            </a:r>
          </a:p>
          <a:p>
            <a:r>
              <a:rPr lang="en-GB" sz="2800" dirty="0">
                <a:latin typeface="Arial"/>
                <a:cs typeface="Arial"/>
              </a:rPr>
              <a:t>Recognising outbreaks and how to report them, what information might the HPT need? </a:t>
            </a:r>
            <a:endParaRPr lang="en-GB" sz="2800" dirty="0"/>
          </a:p>
          <a:p>
            <a:r>
              <a:rPr lang="en-GB" sz="2800" dirty="0">
                <a:latin typeface="Arial"/>
                <a:cs typeface="Arial"/>
              </a:rPr>
              <a:t>Infection prevention and control advice</a:t>
            </a:r>
          </a:p>
          <a:p>
            <a:r>
              <a:rPr lang="en-GB" sz="2800" dirty="0">
                <a:latin typeface="Arial"/>
                <a:cs typeface="Arial"/>
              </a:rPr>
              <a:t>What testing may be required?</a:t>
            </a:r>
          </a:p>
          <a:p>
            <a:r>
              <a:rPr lang="en-GB" sz="2800" dirty="0">
                <a:latin typeface="Arial"/>
                <a:cs typeface="Arial"/>
              </a:rPr>
              <a:t>When might antivirals be needed?</a:t>
            </a:r>
          </a:p>
          <a:p>
            <a:r>
              <a:rPr lang="en-GB" sz="2800" dirty="0">
                <a:latin typeface="Arial"/>
                <a:cs typeface="Arial"/>
              </a:rPr>
              <a:t>Who else needs to be aware of an outbreak in a care home?</a:t>
            </a:r>
          </a:p>
          <a:p>
            <a:r>
              <a:rPr lang="en-GB" sz="2800" dirty="0">
                <a:latin typeface="Arial"/>
                <a:cs typeface="Arial"/>
              </a:rPr>
              <a:t>When is an outbreak over?</a:t>
            </a:r>
          </a:p>
          <a:p>
            <a:r>
              <a:rPr lang="en-GB" sz="2800" dirty="0">
                <a:latin typeface="Arial"/>
                <a:cs typeface="Arial"/>
              </a:rPr>
              <a:t>Questions and answers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458677-598C-4768-BE79-BEBA2F4B75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2E8278-730F-4126-911C-E28917588F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2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06088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6E1D-A75E-6DF5-9B01-D29DA457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>
                <a:latin typeface="Arial"/>
                <a:cs typeface="Arial"/>
              </a:rPr>
              <a:t>Infectious diseases that are more common in care homes during Winter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BD06A-6721-3D0F-B60A-C7FB1EE73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Residents and staff are susceptible to infections which increase over Winter:</a:t>
            </a:r>
          </a:p>
          <a:p>
            <a:pPr lvl="1"/>
            <a:r>
              <a:rPr lang="en-GB" dirty="0">
                <a:latin typeface="Arial"/>
                <a:cs typeface="Arial"/>
              </a:rPr>
              <a:t>Acute respiratory illness – may be caused by COVID-19, seasonal Influenza (flu) or other viruses</a:t>
            </a:r>
            <a:endParaRPr lang="en-GB" dirty="0"/>
          </a:p>
          <a:p>
            <a:pPr lvl="1"/>
            <a:r>
              <a:rPr lang="en-GB" dirty="0">
                <a:latin typeface="Arial"/>
                <a:cs typeface="Arial"/>
              </a:rPr>
              <a:t>Norovirus (winter vomiting bug)</a:t>
            </a:r>
          </a:p>
          <a:p>
            <a:r>
              <a:rPr lang="en-GB" dirty="0">
                <a:latin typeface="Arial"/>
                <a:cs typeface="Arial"/>
              </a:rPr>
              <a:t>These can be very infectious and spread due to close contact in care home settings</a:t>
            </a:r>
          </a:p>
          <a:p>
            <a:r>
              <a:rPr lang="en-GB" dirty="0">
                <a:latin typeface="Arial"/>
                <a:cs typeface="Arial"/>
              </a:rPr>
              <a:t>Older people are also at greater risk from conditions like shingles and pneumococcal disease</a:t>
            </a:r>
          </a:p>
          <a:p>
            <a:r>
              <a:rPr lang="en-GB" dirty="0">
                <a:latin typeface="Arial"/>
                <a:cs typeface="Arial"/>
              </a:rPr>
              <a:t>Many infections can be prevented, or the severity reduced, by vaccination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Good infection control practices can reduce the risk of outbreaks occurring and stop infections from spreading</a:t>
            </a:r>
          </a:p>
          <a:p>
            <a:endParaRPr lang="en-GB" dirty="0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8D57BE-4CB5-7593-5B61-7603CCAC26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44468B-DAB4-15BA-9335-E065798CC3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3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0337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A8A1D-4A7A-4907-A205-7C1C8E435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63636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>
                <a:latin typeface="Arial"/>
                <a:cs typeface="Arial"/>
              </a:rPr>
              <a:t>How can care homes prepare for Winter?</a:t>
            </a:r>
            <a:endParaRPr lang="en-US" sz="36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12E6DE-A7B1-41C9-9419-9DB0FC9496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0A8498-AABE-4D7B-AA69-9ED617F92B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4</a:t>
            </a:fld>
            <a:endParaRPr lang="en-GB" sz="140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98E47A7-B25C-22D4-463A-6A5E6DA3F3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766" y="1767846"/>
            <a:ext cx="4915346" cy="3495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7731FF-0FE5-20FC-835B-B276CCA6142F}"/>
              </a:ext>
            </a:extLst>
          </p:cNvPr>
          <p:cNvSpPr txBox="1"/>
          <p:nvPr/>
        </p:nvSpPr>
        <p:spPr>
          <a:xfrm>
            <a:off x="248849" y="1677556"/>
            <a:ext cx="5905764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Work through the checklists in the UKHSA Winter-readiness pack 23/24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Ensure your residents and staff are immunised against flu and COVID-19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Have </a:t>
            </a:r>
            <a:r>
              <a:rPr lang="en-GB" sz="2000">
                <a:cs typeface="Arial" panose="020B0604020202020204"/>
              </a:rPr>
              <a:t>a supply </a:t>
            </a:r>
            <a:r>
              <a:rPr lang="en-GB" sz="2000" dirty="0">
                <a:cs typeface="Arial" panose="020B0604020202020204"/>
              </a:rPr>
              <a:t>of personal protective equipment </a:t>
            </a:r>
            <a:r>
              <a:rPr lang="en-GB" sz="2000">
                <a:cs typeface="Arial" panose="020B0604020202020204"/>
              </a:rPr>
              <a:t>(PPE)</a:t>
            </a:r>
            <a:endParaRPr lang="en-GB" sz="2000" dirty="0">
              <a:cs typeface="Arial" panose="020B0604020202020204"/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Keep a supply of COVID-19 lateral flow devices (LFD)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Ensure your residents over 65 are immunised against pneumococcal infection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Ensure your residents aged 70-79 years are immunised against shingles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 panose="020B0604020202020204"/>
              </a:rPr>
              <a:t>Maintain a list of residents who are eligible for COVID-19 treatments</a:t>
            </a:r>
          </a:p>
        </p:txBody>
      </p:sp>
    </p:spTree>
    <p:extLst>
      <p:ext uri="{BB962C8B-B14F-4D97-AF65-F5344CB8AC3E}">
        <p14:creationId xmlns:p14="http://schemas.microsoft.com/office/powerpoint/2010/main" val="3987565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ECB9-D1A0-4E5F-8264-50338C0DC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88757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What is an acute respiratory illness?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03457-B094-46AA-A881-0D1A300D48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43353-7902-4118-9933-6A42B90ED7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5</a:t>
            </a:fld>
            <a:endParaRPr lang="en-GB" sz="1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716AAA-984C-0D41-D331-6B24DA083768}"/>
              </a:ext>
            </a:extLst>
          </p:cNvPr>
          <p:cNvSpPr txBox="1"/>
          <p:nvPr/>
        </p:nvSpPr>
        <p:spPr>
          <a:xfrm>
            <a:off x="217714" y="1633682"/>
            <a:ext cx="6736052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/>
              </a:rPr>
              <a:t>Acute respiratory illness (ARI) can be caused by a range of viruses, including influenza and COVID-19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cs typeface="Arial"/>
              </a:rPr>
              <a:t>Symptoms of acute respiratory illness can include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Fever (high temperature) - however this is not always present in older people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New continuous cough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Loss or change of sense of smell or taste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Shortness of breath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Feeling tired or exhausted (off legs)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Aching body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Headache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Sore throat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Blocked or runny nose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Diarrhoea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cs typeface="Arial"/>
              </a:rPr>
              <a:t>Feeling sick or being sick</a:t>
            </a:r>
          </a:p>
        </p:txBody>
      </p:sp>
      <p:pic>
        <p:nvPicPr>
          <p:cNvPr id="10" name="Picture 9" descr="COVID-19 (SARS-CoV-2): information about the new virus variant - GOV.UK">
            <a:extLst>
              <a:ext uri="{FF2B5EF4-FFF2-40B4-BE49-F238E27FC236}">
                <a16:creationId xmlns:a16="http://schemas.microsoft.com/office/drawing/2014/main" id="{EC412D4C-65C0-AA41-02B5-B005ACD91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986" y="1817753"/>
            <a:ext cx="2619375" cy="1743075"/>
          </a:xfrm>
          <a:prstGeom prst="rect">
            <a:avLst/>
          </a:prstGeom>
        </p:spPr>
      </p:pic>
      <p:pic>
        <p:nvPicPr>
          <p:cNvPr id="11" name="Picture 10" descr="A close-up of a virus&#10;&#10;Description automatically generated">
            <a:extLst>
              <a:ext uri="{FF2B5EF4-FFF2-40B4-BE49-F238E27FC236}">
                <a16:creationId xmlns:a16="http://schemas.microsoft.com/office/drawing/2014/main" id="{DABFADD0-9DB2-01E3-BB01-45C4155D1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7468" y="388828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24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B820-0F15-4B7E-BB4A-B6CC8349B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383332"/>
            <a:ext cx="10515600" cy="972607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/>
                <a:cs typeface="Arial"/>
              </a:rPr>
              <a:t>Recognising outbreaks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809D1-E421-45B3-94A4-40C0D6E3CB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0FD2C6-0A6F-4FE8-B442-0219D109E3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6</a:t>
            </a:fld>
            <a:endParaRPr lang="en-GB" sz="1400"/>
          </a:p>
        </p:txBody>
      </p:sp>
      <p:pic>
        <p:nvPicPr>
          <p:cNvPr id="11" name="Picture 10" descr="A table with text on it&#10;&#10;Description automatically generated">
            <a:extLst>
              <a:ext uri="{FF2B5EF4-FFF2-40B4-BE49-F238E27FC236}">
                <a16:creationId xmlns:a16="http://schemas.microsoft.com/office/drawing/2014/main" id="{D21D78E2-408A-C815-22C7-CDE668997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91" y="2042210"/>
            <a:ext cx="8527959" cy="348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64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48A75-4CC6-495D-862C-806BDD852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>
                <a:latin typeface="Arial"/>
                <a:cs typeface="Arial"/>
              </a:rPr>
              <a:t>When to report an outbreak to your local UKHSA Health Protection Team (HPT): Flu/Noro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594FB-0372-4E07-948B-BCDEA5C18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6" y="1639615"/>
            <a:ext cx="11123857" cy="388788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endParaRPr lang="en-GB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AEAE44-C468-4745-9EAE-4DE82D6616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D7B98D-062D-4C03-8983-3D554E0EFF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7</a:t>
            </a:fld>
            <a:endParaRPr lang="en-GB" sz="1400"/>
          </a:p>
        </p:txBody>
      </p:sp>
      <p:pic>
        <p:nvPicPr>
          <p:cNvPr id="11" name="Picture 10" descr="A white card with black text&#10;&#10;Description automatically generated">
            <a:extLst>
              <a:ext uri="{FF2B5EF4-FFF2-40B4-BE49-F238E27FC236}">
                <a16:creationId xmlns:a16="http://schemas.microsoft.com/office/drawing/2014/main" id="{EA2AD096-0876-7A7C-7F35-E62FFF633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737" y="1451138"/>
            <a:ext cx="8130861" cy="3058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4552FD-3D44-7095-A231-0D9F0BCFE56D}"/>
              </a:ext>
            </a:extLst>
          </p:cNvPr>
          <p:cNvSpPr txBox="1"/>
          <p:nvPr/>
        </p:nvSpPr>
        <p:spPr>
          <a:xfrm>
            <a:off x="289775" y="4561267"/>
            <a:ext cx="973428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It is important that outbreaks of flu-like illness are reported to your HPT without delay - we might suggest the use of antiviral medication for cases and contacts, but the window for antiviral use is very short. </a:t>
            </a:r>
            <a:endParaRPr lang="en-US" dirty="0">
              <a:ea typeface="+mn-lt"/>
              <a:cs typeface="+mn-lt"/>
            </a:endParaRPr>
          </a:p>
          <a:p>
            <a:endParaRPr lang="en-GB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ea typeface="+mn-lt"/>
                <a:cs typeface="+mn-lt"/>
              </a:rPr>
              <a:t>Please test for COVID-19 before contacting your HPT (using LFD testing) to rule out a COVID-19 outbreak first.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4816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F288E-2911-4D76-9C13-FC12CEB3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GB" sz="3600" dirty="0">
                <a:latin typeface="Arial"/>
                <a:cs typeface="Arial"/>
              </a:rPr>
              <a:t>When to report an outbreak to your local UKHSA Health Protection Team :COVID 19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0BA7F-C953-41AA-AF73-996887BAF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6" y="1924734"/>
            <a:ext cx="11123857" cy="387415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If you have an outbreak of COVID-19 in your care home (residents or staff with positive COVID-19 tests), you do </a:t>
            </a:r>
            <a:r>
              <a:rPr lang="en-GB" sz="1800" b="1" dirty="0">
                <a:latin typeface="Arial"/>
                <a:cs typeface="Arial"/>
              </a:rPr>
              <a:t>NOT</a:t>
            </a:r>
            <a:r>
              <a:rPr lang="en-GB" sz="1800" dirty="0">
                <a:latin typeface="Arial"/>
                <a:cs typeface="Arial"/>
              </a:rPr>
              <a:t> need to report this to your HPT if you are confident of the steps you need to take in line with published national guidance.</a:t>
            </a:r>
            <a:endParaRPr lang="en-US" sz="1800" dirty="0"/>
          </a:p>
          <a:p>
            <a:pPr>
              <a:buNone/>
            </a:pPr>
            <a:r>
              <a:rPr lang="en-GB" sz="1800" dirty="0">
                <a:latin typeface="Arial"/>
                <a:cs typeface="Arial"/>
              </a:rPr>
              <a:t>However, please contact us if any of the following apply: </a:t>
            </a:r>
            <a:endParaRPr lang="en-US" sz="1800" dirty="0"/>
          </a:p>
          <a:p>
            <a:pPr>
              <a:buNone/>
            </a:pPr>
            <a:endParaRPr lang="en-GB" sz="1800" dirty="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significant increases in number of cases of COVID-19 (or you are concerned the outbreak is not under control)</a:t>
            </a:r>
            <a:endParaRPr lang="en-GB" sz="1800" dirty="0"/>
          </a:p>
          <a:p>
            <a:r>
              <a:rPr lang="en-GB" sz="1800" dirty="0">
                <a:latin typeface="Arial"/>
                <a:cs typeface="Arial"/>
              </a:rPr>
              <a:t>more hospitalisations than expected of staff or residents due to the outbreak </a:t>
            </a:r>
            <a:endParaRPr lang="en-GB" sz="1800" dirty="0"/>
          </a:p>
          <a:p>
            <a:r>
              <a:rPr lang="en-GB" sz="1800" dirty="0">
                <a:latin typeface="Arial"/>
                <a:cs typeface="Arial"/>
              </a:rPr>
              <a:t>more deaths than expected</a:t>
            </a:r>
            <a:endParaRPr lang="en-GB" sz="1800" dirty="0"/>
          </a:p>
          <a:p>
            <a:r>
              <a:rPr lang="en-GB" sz="1800" dirty="0">
                <a:latin typeface="Arial"/>
                <a:cs typeface="Arial"/>
              </a:rPr>
              <a:t>difficulty in applying the outbreak control measures, e.g. due to high numbers of staff isolating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61986-3D71-4804-A592-0353533C78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9C291-7549-4EEF-86F0-A509EA4AA8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8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632271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521D-AFBD-4366-86CB-A604A9F62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Arial"/>
                <a:cs typeface="Arial"/>
              </a:rPr>
              <a:t>What information does the HPT need?</a:t>
            </a:r>
            <a:br>
              <a:rPr lang="en-GB" dirty="0"/>
            </a:br>
            <a:r>
              <a:rPr lang="en-GB" dirty="0">
                <a:solidFill>
                  <a:srgbClr val="FFFFFF"/>
                </a:solidFill>
                <a:latin typeface="Arial"/>
                <a:cs typeface="Arial"/>
              </a:rPr>
              <a:t>1. About the setting</a:t>
            </a:r>
            <a:br>
              <a:rPr lang="en-GB" dirty="0">
                <a:latin typeface="Arial"/>
                <a:cs typeface="Arial"/>
              </a:rPr>
            </a:br>
            <a:endParaRPr lang="en-GB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160FD7-E50F-411A-8559-BB46CCD29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590" y="1741803"/>
            <a:ext cx="6159356" cy="51807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 dirty="0">
                <a:latin typeface="Arial"/>
                <a:cs typeface="Arial"/>
              </a:rPr>
              <a:t>Full name and address of the home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Contact details for manager/point of contact, including phone number and email address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Type of care home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Layout  - how many floors/shared areas/special units</a:t>
            </a:r>
            <a:endParaRPr lang="en-GB" sz="1800"/>
          </a:p>
          <a:p>
            <a:r>
              <a:rPr lang="en-GB" sz="1800" dirty="0">
                <a:latin typeface="Arial"/>
                <a:cs typeface="Arial"/>
              </a:rPr>
              <a:t>Total number of residents/staff in each area and how much mixing</a:t>
            </a:r>
            <a:endParaRPr lang="en-US" sz="180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IPC measures in place</a:t>
            </a:r>
          </a:p>
          <a:p>
            <a:r>
              <a:rPr lang="en-GB" sz="1800" dirty="0">
                <a:latin typeface="Arial"/>
                <a:cs typeface="Arial"/>
              </a:rPr>
              <a:t>Details of GP practice/s serving the home</a:t>
            </a:r>
            <a:endParaRPr lang="en-GB" sz="1800"/>
          </a:p>
          <a:p>
            <a:r>
              <a:rPr lang="en-GB" sz="1800" dirty="0">
                <a:latin typeface="Arial"/>
                <a:cs typeface="Arial"/>
              </a:rPr>
              <a:t>Number vaccinated for COVID/flu amongst residents/staff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F3933-0A3A-4592-96BB-8DF39DAC49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Winter preparedness for care homes 2023-24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715FC-45E5-47E9-941F-FA44F34B9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9</a:t>
            </a:fld>
            <a:endParaRPr lang="en-GB" sz="1400"/>
          </a:p>
        </p:txBody>
      </p:sp>
      <p:pic>
        <p:nvPicPr>
          <p:cNvPr id="7" name="Picture 6" descr="A floor plan of a house&#10;&#10;Description automatically generated">
            <a:extLst>
              <a:ext uri="{FF2B5EF4-FFF2-40B4-BE49-F238E27FC236}">
                <a16:creationId xmlns:a16="http://schemas.microsoft.com/office/drawing/2014/main" id="{DC416B50-D5B5-6264-9266-280459288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128" y="2109179"/>
            <a:ext cx="4353765" cy="244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08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eHomeWebinairSeasonalInfluenzaOct2022" id="{36CDC35D-40AA-4E69-86A8-7AF804FDE304}" vid="{603116EF-42DE-4067-9C6A-38B966DB1D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7799A2E041234F804FE0CA34D32FF9" ma:contentTypeVersion="5" ma:contentTypeDescription="Create a new document." ma:contentTypeScope="" ma:versionID="2592b44cde8cef12b9a4e55311a2e5e7">
  <xsd:schema xmlns:xsd="http://www.w3.org/2001/XMLSchema" xmlns:xs="http://www.w3.org/2001/XMLSchema" xmlns:p="http://schemas.microsoft.com/office/2006/metadata/properties" xmlns:ns2="1d2a5617-10bf-4fd4-b897-677dddc42a82" xmlns:ns3="e0014320-3282-4ae6-ba54-fff9f4c3b4fa" targetNamespace="http://schemas.microsoft.com/office/2006/metadata/properties" ma:root="true" ma:fieldsID="717d2a6346cba41056bea5a63a8e7e30" ns2:_="" ns3:_="">
    <xsd:import namespace="1d2a5617-10bf-4fd4-b897-677dddc42a82"/>
    <xsd:import namespace="e0014320-3282-4ae6-ba54-fff9f4c3b4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a5617-10bf-4fd4-b897-677dddc42a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014320-3282-4ae6-ba54-fff9f4c3b4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1E20BF-7C13-4B2E-AC99-49BBA4D38F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D674B-CA60-4E55-B5FA-C518D375A732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1d2a5617-10bf-4fd4-b897-677dddc42a82"/>
    <ds:schemaRef ds:uri="http://schemas.microsoft.com/office/infopath/2007/PartnerControls"/>
    <ds:schemaRef ds:uri="http://purl.org/dc/elements/1.1/"/>
    <ds:schemaRef ds:uri="e0014320-3282-4ae6-ba54-fff9f4c3b4fa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556366F-AA83-474E-8025-682C95DB8CC5}">
  <ds:schemaRefs>
    <ds:schemaRef ds:uri="1d2a5617-10bf-4fd4-b897-677dddc42a82"/>
    <ds:schemaRef ds:uri="e0014320-3282-4ae6-ba54-fff9f4c3b4f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CareHomeWebinairSeasonalInfluenzaOct2022</Template>
  <TotalTime>1043</TotalTime>
  <Words>2736</Words>
  <Application>Microsoft Office PowerPoint</Application>
  <PresentationFormat>Widescreen</PresentationFormat>
  <Paragraphs>274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Arial,Sans-Serif</vt:lpstr>
      <vt:lpstr>Calibri</vt:lpstr>
      <vt:lpstr>Wingdings</vt:lpstr>
      <vt:lpstr>Office Theme</vt:lpstr>
      <vt:lpstr>Preparing for Winter in Care Homes Infection Prevention Information   2023/24 </vt:lpstr>
      <vt:lpstr>Summary of presentation</vt:lpstr>
      <vt:lpstr>Infectious diseases that are more common in care homes during Winter</vt:lpstr>
      <vt:lpstr>How can care homes prepare for Winter?</vt:lpstr>
      <vt:lpstr>What is an acute respiratory illness?</vt:lpstr>
      <vt:lpstr>Recognising outbreaks</vt:lpstr>
      <vt:lpstr>When to report an outbreak to your local UKHSA Health Protection Team (HPT): Flu/Noro</vt:lpstr>
      <vt:lpstr>When to report an outbreak to your local UKHSA Health Protection Team :COVID 19</vt:lpstr>
      <vt:lpstr>What information does the HPT need? 1. About the setting </vt:lpstr>
      <vt:lpstr>What information does the HPT need? 2. About the cases</vt:lpstr>
      <vt:lpstr>Infection prevention and control advice</vt:lpstr>
      <vt:lpstr>Care Home Staff during an outbreak</vt:lpstr>
      <vt:lpstr>Testing</vt:lpstr>
      <vt:lpstr>Antivirals for influenza</vt:lpstr>
      <vt:lpstr>Who else should be aware of an outbreak in a care home?</vt:lpstr>
      <vt:lpstr>End of outbreak</vt:lpstr>
      <vt:lpstr>Key Messages</vt:lpstr>
    </vt:vector>
  </TitlesOfParts>
  <Company>UK Health Security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Seasonal Influenza in  Care Homes</dc:title>
  <dc:creator>Lisa Kenney</dc:creator>
  <cp:lastModifiedBy>Rachael Hornigold</cp:lastModifiedBy>
  <cp:revision>625</cp:revision>
  <cp:lastPrinted>2021-08-09T14:01:33Z</cp:lastPrinted>
  <dcterms:created xsi:type="dcterms:W3CDTF">2023-09-12T13:10:07Z</dcterms:created>
  <dcterms:modified xsi:type="dcterms:W3CDTF">2023-09-27T09:34:54Z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0x010100A97799A2E041234F804FE0CA34D32FF9</vt:lpwstr>
  </property>
</Properties>
</file>