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4869" r:id="rId3"/>
    <p:sldId id="4870" r:id="rId4"/>
    <p:sldId id="256" r:id="rId5"/>
    <p:sldId id="260" r:id="rId6"/>
    <p:sldId id="2147375254" r:id="rId7"/>
    <p:sldId id="2147375255" r:id="rId8"/>
    <p:sldId id="214737525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dirty="0">
                <a:solidFill>
                  <a:srgbClr val="0070C0"/>
                </a:solidFill>
              </a:rPr>
              <a:t>% </a:t>
            </a:r>
            <a:r>
              <a:rPr lang="en-US" cap="none" dirty="0">
                <a:solidFill>
                  <a:srgbClr val="0070C0"/>
                </a:solidFill>
              </a:rPr>
              <a:t>Gender</a:t>
            </a:r>
            <a:r>
              <a:rPr lang="en-US" cap="none" baseline="0" dirty="0">
                <a:solidFill>
                  <a:srgbClr val="0070C0"/>
                </a:solidFill>
              </a:rPr>
              <a:t> by quartile </a:t>
            </a:r>
            <a:endParaRPr lang="en-US" dirty="0">
              <a:solidFill>
                <a:srgbClr val="0070C0"/>
              </a:solidFill>
            </a:endParaRPr>
          </a:p>
        </c:rich>
      </c:tx>
      <c:overlay val="0"/>
      <c:spPr>
        <a:noFill/>
        <a:ln>
          <a:solidFill>
            <a:schemeClr val="tx2"/>
          </a:solid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percentStacked"/>
        <c:varyColors val="0"/>
        <c:ser>
          <c:idx val="0"/>
          <c:order val="0"/>
          <c:tx>
            <c:strRef>
              <c:f>Sheet2!$C$6</c:f>
              <c:strCache>
                <c:ptCount val="1"/>
                <c:pt idx="0">
                  <c:v>Female %</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Sheet2!$B$7:$B$10</c:f>
              <c:numCache>
                <c:formatCode>0</c:formatCode>
                <c:ptCount val="4"/>
                <c:pt idx="0">
                  <c:v>1</c:v>
                </c:pt>
                <c:pt idx="1">
                  <c:v>2</c:v>
                </c:pt>
                <c:pt idx="2">
                  <c:v>3</c:v>
                </c:pt>
                <c:pt idx="3">
                  <c:v>4</c:v>
                </c:pt>
              </c:numCache>
            </c:numRef>
          </c:cat>
          <c:val>
            <c:numRef>
              <c:f>Sheet2!$C$7:$C$10</c:f>
              <c:numCache>
                <c:formatCode>0.00</c:formatCode>
                <c:ptCount val="4"/>
                <c:pt idx="0">
                  <c:v>82.6666666666667</c:v>
                </c:pt>
                <c:pt idx="1">
                  <c:v>85</c:v>
                </c:pt>
                <c:pt idx="2">
                  <c:v>75.757575757575793</c:v>
                </c:pt>
                <c:pt idx="3">
                  <c:v>65.882352941176507</c:v>
                </c:pt>
              </c:numCache>
            </c:numRef>
          </c:val>
          <c:extLst>
            <c:ext xmlns:c16="http://schemas.microsoft.com/office/drawing/2014/chart" uri="{C3380CC4-5D6E-409C-BE32-E72D297353CC}">
              <c16:uniqueId val="{00000000-9C5D-4C27-9AC0-CB889839EEEE}"/>
            </c:ext>
          </c:extLst>
        </c:ser>
        <c:ser>
          <c:idx val="1"/>
          <c:order val="1"/>
          <c:tx>
            <c:strRef>
              <c:f>Sheet2!$D$6</c:f>
              <c:strCache>
                <c:ptCount val="1"/>
                <c:pt idx="0">
                  <c:v>Male %</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ysClr val="windowText" lastClr="000000"/>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Sheet2!$B$7:$B$10</c:f>
              <c:numCache>
                <c:formatCode>0</c:formatCode>
                <c:ptCount val="4"/>
                <c:pt idx="0">
                  <c:v>1</c:v>
                </c:pt>
                <c:pt idx="1">
                  <c:v>2</c:v>
                </c:pt>
                <c:pt idx="2">
                  <c:v>3</c:v>
                </c:pt>
                <c:pt idx="3">
                  <c:v>4</c:v>
                </c:pt>
              </c:numCache>
            </c:numRef>
          </c:cat>
          <c:val>
            <c:numRef>
              <c:f>Sheet2!$D$7:$D$10</c:f>
              <c:numCache>
                <c:formatCode>0.00</c:formatCode>
                <c:ptCount val="4"/>
                <c:pt idx="0">
                  <c:v>17.3333333333333</c:v>
                </c:pt>
                <c:pt idx="1">
                  <c:v>15</c:v>
                </c:pt>
                <c:pt idx="2">
                  <c:v>24.2424242424242</c:v>
                </c:pt>
                <c:pt idx="3">
                  <c:v>34.117647058823501</c:v>
                </c:pt>
              </c:numCache>
            </c:numRef>
          </c:val>
          <c:extLst>
            <c:ext xmlns:c16="http://schemas.microsoft.com/office/drawing/2014/chart" uri="{C3380CC4-5D6E-409C-BE32-E72D297353CC}">
              <c16:uniqueId val="{00000001-9C5D-4C27-9AC0-CB889839EEEE}"/>
            </c:ext>
          </c:extLst>
        </c:ser>
        <c:dLbls>
          <c:dLblPos val="ctr"/>
          <c:showLegendKey val="0"/>
          <c:showVal val="1"/>
          <c:showCatName val="0"/>
          <c:showSerName val="0"/>
          <c:showPercent val="0"/>
          <c:showBubbleSize val="0"/>
        </c:dLbls>
        <c:gapWidth val="79"/>
        <c:overlap val="100"/>
        <c:axId val="613748232"/>
        <c:axId val="613744992"/>
      </c:barChart>
      <c:catAx>
        <c:axId val="61374823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613744992"/>
        <c:crosses val="autoZero"/>
        <c:auto val="1"/>
        <c:lblAlgn val="ctr"/>
        <c:lblOffset val="100"/>
        <c:noMultiLvlLbl val="0"/>
      </c:catAx>
      <c:valAx>
        <c:axId val="613744992"/>
        <c:scaling>
          <c:orientation val="minMax"/>
        </c:scaling>
        <c:delete val="1"/>
        <c:axPos val="b"/>
        <c:numFmt formatCode="0%" sourceLinked="1"/>
        <c:majorTickMark val="none"/>
        <c:minorTickMark val="none"/>
        <c:tickLblPos val="nextTo"/>
        <c:crossAx val="61374823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rgbClr val="ED7D31"/>
      </a:solid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8A1A78-8AE5-474C-8695-74FC8C26BCCB}" type="doc">
      <dgm:prSet loTypeId="urn:microsoft.com/office/officeart/2011/layout/HexagonRadial" loCatId="cycle" qsTypeId="urn:microsoft.com/office/officeart/2005/8/quickstyle/simple1" qsCatId="simple" csTypeId="urn:microsoft.com/office/officeart/2005/8/colors/colorful2" csCatId="colorful" phldr="1"/>
      <dgm:spPr/>
      <dgm:t>
        <a:bodyPr/>
        <a:lstStyle/>
        <a:p>
          <a:endParaRPr lang="en-GB"/>
        </a:p>
      </dgm:t>
    </dgm:pt>
    <dgm:pt modelId="{9A5304F1-9505-4B3E-94E8-F28745E78611}">
      <dgm:prSet phldrT="[Text]"/>
      <dgm:spPr>
        <a:xfrm>
          <a:off x="2254535" y="1638778"/>
          <a:ext cx="2082959" cy="1801844"/>
        </a:xfrm>
        <a:prstGeom prst="hexagon">
          <a:avLst>
            <a:gd name="adj" fmla="val 28570"/>
            <a:gd name="vf" fmla="val 115470"/>
          </a:avLst>
        </a:prstGeom>
        <a:solidFill>
          <a:srgbClr val="62B7E8">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Drivers of Gender Pay Gap</a:t>
          </a:r>
        </a:p>
      </dgm:t>
    </dgm:pt>
    <dgm:pt modelId="{F46629D3-1661-4841-8A28-D2568E8D2E3F}" type="parTrans" cxnId="{CCEFCB76-85F9-40B3-87A1-F3A7BF061052}">
      <dgm:prSet/>
      <dgm:spPr/>
      <dgm:t>
        <a:bodyPr/>
        <a:lstStyle/>
        <a:p>
          <a:endParaRPr lang="en-GB"/>
        </a:p>
      </dgm:t>
    </dgm:pt>
    <dgm:pt modelId="{63B97F4A-B992-4B9C-81ED-353EF260E7B9}" type="sibTrans" cxnId="{CCEFCB76-85F9-40B3-87A1-F3A7BF061052}">
      <dgm:prSet/>
      <dgm:spPr/>
      <dgm:t>
        <a:bodyPr/>
        <a:lstStyle/>
        <a:p>
          <a:endParaRPr lang="en-GB"/>
        </a:p>
      </dgm:t>
    </dgm:pt>
    <dgm:pt modelId="{DBB7B25A-BC18-4C4E-B7B4-1CEE76CDEAC3}">
      <dgm:prSet phldrT="[Text]"/>
      <dgm:spPr>
        <a:xfrm>
          <a:off x="2446406" y="0"/>
          <a:ext cx="1706970" cy="1476729"/>
        </a:xfrm>
        <a:prstGeom prst="hexagon">
          <a:avLst>
            <a:gd name="adj" fmla="val 28570"/>
            <a:gd name="vf" fmla="val 115470"/>
          </a:avLst>
        </a:prstGeom>
        <a:solidFill>
          <a:srgbClr val="4185B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Unpaid caring responsibilities</a:t>
          </a:r>
        </a:p>
      </dgm:t>
    </dgm:pt>
    <dgm:pt modelId="{5E50BD35-E8DF-4479-83F0-9E03054ADA12}" type="parTrans" cxnId="{4F6ED873-3A07-4327-91BA-000D23D07412}">
      <dgm:prSet/>
      <dgm:spPr/>
      <dgm:t>
        <a:bodyPr/>
        <a:lstStyle/>
        <a:p>
          <a:endParaRPr lang="en-GB"/>
        </a:p>
      </dgm:t>
    </dgm:pt>
    <dgm:pt modelId="{68BC7F3D-DBEB-4E84-8954-E72C8E5C3FE8}" type="sibTrans" cxnId="{4F6ED873-3A07-4327-91BA-000D23D07412}">
      <dgm:prSet/>
      <dgm:spPr/>
      <dgm:t>
        <a:bodyPr/>
        <a:lstStyle/>
        <a:p>
          <a:endParaRPr lang="en-GB"/>
        </a:p>
      </dgm:t>
    </dgm:pt>
    <dgm:pt modelId="{937FB8B5-687A-4FCD-9CF1-6DEA36E52949}">
      <dgm:prSet phldrT="[Text]"/>
      <dgm:spPr>
        <a:xfrm>
          <a:off x="4011896" y="908287"/>
          <a:ext cx="1706970" cy="1476729"/>
        </a:xfrm>
        <a:prstGeom prst="hexagon">
          <a:avLst>
            <a:gd name="adj" fmla="val 28570"/>
            <a:gd name="vf" fmla="val 115470"/>
          </a:avLst>
        </a:prstGeom>
        <a:solidFill>
          <a:srgbClr val="4185B5">
            <a:hueOff val="44258"/>
            <a:satOff val="1729"/>
            <a:lumOff val="-2549"/>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Part-Time working</a:t>
          </a:r>
        </a:p>
      </dgm:t>
    </dgm:pt>
    <dgm:pt modelId="{CB31B0BE-C507-43A2-8ACE-C61E7BF268F3}" type="parTrans" cxnId="{27270EFC-EBB9-4C82-A6B3-751ED7161443}">
      <dgm:prSet/>
      <dgm:spPr/>
      <dgm:t>
        <a:bodyPr/>
        <a:lstStyle/>
        <a:p>
          <a:endParaRPr lang="en-GB"/>
        </a:p>
      </dgm:t>
    </dgm:pt>
    <dgm:pt modelId="{F5C6C768-A39E-432D-859D-77EDFC7C2360}" type="sibTrans" cxnId="{27270EFC-EBB9-4C82-A6B3-751ED7161443}">
      <dgm:prSet/>
      <dgm:spPr/>
      <dgm:t>
        <a:bodyPr/>
        <a:lstStyle/>
        <a:p>
          <a:endParaRPr lang="en-GB"/>
        </a:p>
      </dgm:t>
    </dgm:pt>
    <dgm:pt modelId="{94C0AAD3-6AEF-458F-9BEF-F387743C3D5D}">
      <dgm:prSet phldrT="[Text]"/>
      <dgm:spPr>
        <a:xfrm>
          <a:off x="4011896" y="2693876"/>
          <a:ext cx="1706970" cy="1476729"/>
        </a:xfrm>
        <a:prstGeom prst="hexagon">
          <a:avLst>
            <a:gd name="adj" fmla="val 28570"/>
            <a:gd name="vf" fmla="val 115470"/>
          </a:avLst>
        </a:prstGeom>
        <a:solidFill>
          <a:srgbClr val="4185B5">
            <a:hueOff val="88516"/>
            <a:satOff val="3458"/>
            <a:lumOff val="-5098"/>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Differences in human capital</a:t>
          </a:r>
        </a:p>
      </dgm:t>
    </dgm:pt>
    <dgm:pt modelId="{ADFCE93F-5B43-4546-B7AB-11AE4DBB2EAD}" type="parTrans" cxnId="{1A4A94C2-7FC0-4454-B2F4-21DB5FF0FAFD}">
      <dgm:prSet/>
      <dgm:spPr/>
      <dgm:t>
        <a:bodyPr/>
        <a:lstStyle/>
        <a:p>
          <a:endParaRPr lang="en-GB"/>
        </a:p>
      </dgm:t>
    </dgm:pt>
    <dgm:pt modelId="{3800D16A-7159-48A1-A563-41FA523C6634}" type="sibTrans" cxnId="{1A4A94C2-7FC0-4454-B2F4-21DB5FF0FAFD}">
      <dgm:prSet/>
      <dgm:spPr/>
      <dgm:t>
        <a:bodyPr/>
        <a:lstStyle/>
        <a:p>
          <a:endParaRPr lang="en-GB"/>
        </a:p>
      </dgm:t>
    </dgm:pt>
    <dgm:pt modelId="{6EA41CE7-A937-4746-A0D0-AC263C6A8FDA}">
      <dgm:prSet phldrT="[Text]"/>
      <dgm:spPr>
        <a:xfrm>
          <a:off x="2446406" y="3603180"/>
          <a:ext cx="1706970" cy="1476729"/>
        </a:xfrm>
        <a:prstGeom prst="hexagon">
          <a:avLst>
            <a:gd name="adj" fmla="val 28570"/>
            <a:gd name="vf" fmla="val 115470"/>
          </a:avLst>
        </a:prstGeom>
        <a:solidFill>
          <a:srgbClr val="4185B5">
            <a:hueOff val="132774"/>
            <a:satOff val="5187"/>
            <a:lumOff val="-7646"/>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Occupational segregation</a:t>
          </a:r>
        </a:p>
      </dgm:t>
    </dgm:pt>
    <dgm:pt modelId="{57823378-EF71-45BD-AB79-82F873F1DAE0}" type="parTrans" cxnId="{F51681C7-5D33-46F3-BE5B-0476E7768DB5}">
      <dgm:prSet/>
      <dgm:spPr/>
      <dgm:t>
        <a:bodyPr/>
        <a:lstStyle/>
        <a:p>
          <a:endParaRPr lang="en-GB"/>
        </a:p>
      </dgm:t>
    </dgm:pt>
    <dgm:pt modelId="{4D8DE9FC-2E27-4615-8376-3A7643DBDAB8}" type="sibTrans" cxnId="{F51681C7-5D33-46F3-BE5B-0476E7768DB5}">
      <dgm:prSet/>
      <dgm:spPr/>
      <dgm:t>
        <a:bodyPr/>
        <a:lstStyle/>
        <a:p>
          <a:endParaRPr lang="en-GB"/>
        </a:p>
      </dgm:t>
    </dgm:pt>
    <dgm:pt modelId="{B4AF0B8F-C7E6-48EE-A948-ACCF99FD2A42}">
      <dgm:prSet phldrT="[Text]"/>
      <dgm:spPr>
        <a:xfrm>
          <a:off x="873648" y="2694892"/>
          <a:ext cx="1706970" cy="1476729"/>
        </a:xfrm>
        <a:prstGeom prst="hexagon">
          <a:avLst>
            <a:gd name="adj" fmla="val 28570"/>
            <a:gd name="vf" fmla="val 115470"/>
          </a:avLst>
        </a:prstGeom>
        <a:solidFill>
          <a:srgbClr val="4185B5">
            <a:hueOff val="177032"/>
            <a:satOff val="6916"/>
            <a:lumOff val="-10195"/>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Undervaluing women’s work</a:t>
          </a:r>
        </a:p>
      </dgm:t>
    </dgm:pt>
    <dgm:pt modelId="{24F20FC4-31A5-43F9-8CA4-4200A7FB21C1}" type="parTrans" cxnId="{F1BB8FEB-2C22-46E6-9AE1-C748EBF1E1D7}">
      <dgm:prSet/>
      <dgm:spPr/>
      <dgm:t>
        <a:bodyPr/>
        <a:lstStyle/>
        <a:p>
          <a:endParaRPr lang="en-GB"/>
        </a:p>
      </dgm:t>
    </dgm:pt>
    <dgm:pt modelId="{7800393A-D981-4F9F-AA22-E483A51EC1D4}" type="sibTrans" cxnId="{F1BB8FEB-2C22-46E6-9AE1-C748EBF1E1D7}">
      <dgm:prSet/>
      <dgm:spPr/>
      <dgm:t>
        <a:bodyPr/>
        <a:lstStyle/>
        <a:p>
          <a:endParaRPr lang="en-GB"/>
        </a:p>
      </dgm:t>
    </dgm:pt>
    <dgm:pt modelId="{C8D11233-F8D3-4E25-B13D-8A3D84361F6B}">
      <dgm:prSet phldrT="[Text]"/>
      <dgm:spPr>
        <a:xfrm>
          <a:off x="873648" y="906255"/>
          <a:ext cx="1706970" cy="1476729"/>
        </a:xfrm>
        <a:prstGeom prst="hexagon">
          <a:avLst>
            <a:gd name="adj" fmla="val 28570"/>
            <a:gd name="vf" fmla="val 115470"/>
          </a:avLst>
        </a:prstGeom>
        <a:solidFill>
          <a:srgbClr val="4185B5">
            <a:hueOff val="221290"/>
            <a:satOff val="8645"/>
            <a:lumOff val="-12744"/>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GB" dirty="0">
              <a:solidFill>
                <a:sysClr val="window" lastClr="FFFFFF"/>
              </a:solidFill>
              <a:latin typeface="Arial"/>
              <a:ea typeface="+mn-ea"/>
              <a:cs typeface="+mn-cs"/>
            </a:rPr>
            <a:t>Pay discrimination</a:t>
          </a:r>
        </a:p>
      </dgm:t>
    </dgm:pt>
    <dgm:pt modelId="{A1FBC0F9-D2F9-4CBB-AA8E-632AA7F5B212}" type="parTrans" cxnId="{81C7E0CE-D8E0-4F52-8ADA-357589F2399E}">
      <dgm:prSet/>
      <dgm:spPr/>
      <dgm:t>
        <a:bodyPr/>
        <a:lstStyle/>
        <a:p>
          <a:endParaRPr lang="en-GB"/>
        </a:p>
      </dgm:t>
    </dgm:pt>
    <dgm:pt modelId="{88FD8C36-4D9C-477B-A118-B88D5545B671}" type="sibTrans" cxnId="{81C7E0CE-D8E0-4F52-8ADA-357589F2399E}">
      <dgm:prSet/>
      <dgm:spPr/>
      <dgm:t>
        <a:bodyPr/>
        <a:lstStyle/>
        <a:p>
          <a:endParaRPr lang="en-GB"/>
        </a:p>
      </dgm:t>
    </dgm:pt>
    <dgm:pt modelId="{EEE01656-E3C4-4DD8-B868-09173A6D5AC6}" type="pres">
      <dgm:prSet presAssocID="{1A8A1A78-8AE5-474C-8695-74FC8C26BCCB}" presName="Name0" presStyleCnt="0">
        <dgm:presLayoutVars>
          <dgm:chMax val="1"/>
          <dgm:chPref val="1"/>
          <dgm:dir/>
          <dgm:animOne val="branch"/>
          <dgm:animLvl val="lvl"/>
        </dgm:presLayoutVars>
      </dgm:prSet>
      <dgm:spPr/>
    </dgm:pt>
    <dgm:pt modelId="{E608A670-1094-44A5-A132-98EDE162364C}" type="pres">
      <dgm:prSet presAssocID="{9A5304F1-9505-4B3E-94E8-F28745E78611}" presName="Parent" presStyleLbl="node0" presStyleIdx="0" presStyleCnt="1">
        <dgm:presLayoutVars>
          <dgm:chMax val="6"/>
          <dgm:chPref val="6"/>
        </dgm:presLayoutVars>
      </dgm:prSet>
      <dgm:spPr/>
    </dgm:pt>
    <dgm:pt modelId="{12A83DF8-9667-4B6B-9E23-85BB5C90E2CE}" type="pres">
      <dgm:prSet presAssocID="{DBB7B25A-BC18-4C4E-B7B4-1CEE76CDEAC3}" presName="Accent1" presStyleCnt="0"/>
      <dgm:spPr/>
    </dgm:pt>
    <dgm:pt modelId="{E27840B9-C62F-459B-958D-2A91E13ED152}" type="pres">
      <dgm:prSet presAssocID="{DBB7B25A-BC18-4C4E-B7B4-1CEE76CDEAC3}" presName="Accent" presStyleLbl="bgShp" presStyleIdx="0" presStyleCnt="6"/>
      <dgm:spPr/>
    </dgm:pt>
    <dgm:pt modelId="{69915D88-ED7B-4169-ABD7-11504230F7A9}" type="pres">
      <dgm:prSet presAssocID="{DBB7B25A-BC18-4C4E-B7B4-1CEE76CDEAC3}" presName="Child1" presStyleLbl="node1" presStyleIdx="0" presStyleCnt="6">
        <dgm:presLayoutVars>
          <dgm:chMax val="0"/>
          <dgm:chPref val="0"/>
          <dgm:bulletEnabled val="1"/>
        </dgm:presLayoutVars>
      </dgm:prSet>
      <dgm:spPr/>
    </dgm:pt>
    <dgm:pt modelId="{16AF9316-2EA8-47BF-B822-7F0D5100F767}" type="pres">
      <dgm:prSet presAssocID="{937FB8B5-687A-4FCD-9CF1-6DEA36E52949}" presName="Accent2" presStyleCnt="0"/>
      <dgm:spPr/>
    </dgm:pt>
    <dgm:pt modelId="{89387BC4-2318-4815-95C3-BC4730A821D1}" type="pres">
      <dgm:prSet presAssocID="{937FB8B5-687A-4FCD-9CF1-6DEA36E52949}" presName="Accent" presStyleLbl="bgShp" presStyleIdx="1" presStyleCnt="6"/>
      <dgm:spPr>
        <a:xfrm>
          <a:off x="3558868" y="776718"/>
          <a:ext cx="785894" cy="677152"/>
        </a:xfrm>
        <a:prstGeom prst="hexagon">
          <a:avLst>
            <a:gd name="adj" fmla="val 28900"/>
            <a:gd name="vf" fmla="val 115470"/>
          </a:avLst>
        </a:prstGeom>
        <a:solidFill>
          <a:srgbClr val="4185B5">
            <a:tint val="40000"/>
            <a:hueOff val="0"/>
            <a:satOff val="0"/>
            <a:lumOff val="0"/>
            <a:alphaOff val="0"/>
          </a:srgbClr>
        </a:solidFill>
        <a:ln>
          <a:noFill/>
        </a:ln>
        <a:effectLst/>
      </dgm:spPr>
    </dgm:pt>
    <dgm:pt modelId="{1BD950F6-F7FC-4512-8A4A-EAE261FCC306}" type="pres">
      <dgm:prSet presAssocID="{937FB8B5-687A-4FCD-9CF1-6DEA36E52949}" presName="Child2" presStyleLbl="node1" presStyleIdx="1" presStyleCnt="6">
        <dgm:presLayoutVars>
          <dgm:chMax val="0"/>
          <dgm:chPref val="0"/>
          <dgm:bulletEnabled val="1"/>
        </dgm:presLayoutVars>
      </dgm:prSet>
      <dgm:spPr/>
    </dgm:pt>
    <dgm:pt modelId="{CC4FE3AF-00BD-43D9-95F1-709EF202753B}" type="pres">
      <dgm:prSet presAssocID="{94C0AAD3-6AEF-458F-9BEF-F387743C3D5D}" presName="Accent3" presStyleCnt="0"/>
      <dgm:spPr/>
    </dgm:pt>
    <dgm:pt modelId="{7670E1F4-A799-45A2-A23A-269868F241B0}" type="pres">
      <dgm:prSet presAssocID="{94C0AAD3-6AEF-458F-9BEF-F387743C3D5D}" presName="Accent" presStyleLbl="bgShp" presStyleIdx="2" presStyleCnt="6"/>
      <dgm:spPr>
        <a:xfrm>
          <a:off x="4476068" y="2042631"/>
          <a:ext cx="785894" cy="677152"/>
        </a:xfrm>
        <a:prstGeom prst="hexagon">
          <a:avLst>
            <a:gd name="adj" fmla="val 28900"/>
            <a:gd name="vf" fmla="val 115470"/>
          </a:avLst>
        </a:prstGeom>
        <a:solidFill>
          <a:srgbClr val="4185B5">
            <a:tint val="40000"/>
            <a:hueOff val="0"/>
            <a:satOff val="0"/>
            <a:lumOff val="0"/>
            <a:alphaOff val="0"/>
          </a:srgbClr>
        </a:solidFill>
        <a:ln>
          <a:noFill/>
        </a:ln>
        <a:effectLst/>
      </dgm:spPr>
    </dgm:pt>
    <dgm:pt modelId="{FF18721B-4272-4453-88AA-3A21D7B2A9EA}" type="pres">
      <dgm:prSet presAssocID="{94C0AAD3-6AEF-458F-9BEF-F387743C3D5D}" presName="Child3" presStyleLbl="node1" presStyleIdx="2" presStyleCnt="6">
        <dgm:presLayoutVars>
          <dgm:chMax val="0"/>
          <dgm:chPref val="0"/>
          <dgm:bulletEnabled val="1"/>
        </dgm:presLayoutVars>
      </dgm:prSet>
      <dgm:spPr/>
    </dgm:pt>
    <dgm:pt modelId="{836ECB69-E820-4C4A-84CD-90682145908E}" type="pres">
      <dgm:prSet presAssocID="{6EA41CE7-A937-4746-A0D0-AC263C6A8FDA}" presName="Accent4" presStyleCnt="0"/>
      <dgm:spPr/>
    </dgm:pt>
    <dgm:pt modelId="{904E833B-F8FD-4326-942A-D42E0F63D275}" type="pres">
      <dgm:prSet presAssocID="{6EA41CE7-A937-4746-A0D0-AC263C6A8FDA}" presName="Accent" presStyleLbl="bgShp" presStyleIdx="3" presStyleCnt="6"/>
      <dgm:spPr>
        <a:xfrm>
          <a:off x="3838921" y="3471610"/>
          <a:ext cx="785894" cy="677152"/>
        </a:xfrm>
        <a:prstGeom prst="hexagon">
          <a:avLst>
            <a:gd name="adj" fmla="val 28900"/>
            <a:gd name="vf" fmla="val 115470"/>
          </a:avLst>
        </a:prstGeom>
        <a:solidFill>
          <a:srgbClr val="4185B5">
            <a:tint val="40000"/>
            <a:hueOff val="0"/>
            <a:satOff val="0"/>
            <a:lumOff val="0"/>
            <a:alphaOff val="0"/>
          </a:srgbClr>
        </a:solidFill>
        <a:ln>
          <a:noFill/>
        </a:ln>
        <a:effectLst/>
      </dgm:spPr>
    </dgm:pt>
    <dgm:pt modelId="{13A02F53-9DB2-4CB2-8009-2B194A625457}" type="pres">
      <dgm:prSet presAssocID="{6EA41CE7-A937-4746-A0D0-AC263C6A8FDA}" presName="Child4" presStyleLbl="node1" presStyleIdx="3" presStyleCnt="6">
        <dgm:presLayoutVars>
          <dgm:chMax val="0"/>
          <dgm:chPref val="0"/>
          <dgm:bulletEnabled val="1"/>
        </dgm:presLayoutVars>
      </dgm:prSet>
      <dgm:spPr/>
    </dgm:pt>
    <dgm:pt modelId="{6C747F89-16C1-4364-A293-9E2799D00187}" type="pres">
      <dgm:prSet presAssocID="{B4AF0B8F-C7E6-48EE-A948-ACCF99FD2A42}" presName="Accent5" presStyleCnt="0"/>
      <dgm:spPr/>
    </dgm:pt>
    <dgm:pt modelId="{299B1D5F-CADE-4B4D-B375-F14BBE1A47DB}" type="pres">
      <dgm:prSet presAssocID="{B4AF0B8F-C7E6-48EE-A948-ACCF99FD2A42}" presName="Accent" presStyleLbl="bgShp" presStyleIdx="4" presStyleCnt="6"/>
      <dgm:spPr>
        <a:xfrm>
          <a:off x="2258411" y="3619943"/>
          <a:ext cx="785894" cy="677152"/>
        </a:xfrm>
        <a:prstGeom prst="hexagon">
          <a:avLst>
            <a:gd name="adj" fmla="val 28900"/>
            <a:gd name="vf" fmla="val 115470"/>
          </a:avLst>
        </a:prstGeom>
        <a:solidFill>
          <a:srgbClr val="4185B5">
            <a:tint val="40000"/>
            <a:hueOff val="0"/>
            <a:satOff val="0"/>
            <a:lumOff val="0"/>
            <a:alphaOff val="0"/>
          </a:srgbClr>
        </a:solidFill>
        <a:ln>
          <a:noFill/>
        </a:ln>
        <a:effectLst/>
      </dgm:spPr>
    </dgm:pt>
    <dgm:pt modelId="{4F3DFEDC-D503-4CED-A870-6CF1C0A0910A}" type="pres">
      <dgm:prSet presAssocID="{B4AF0B8F-C7E6-48EE-A948-ACCF99FD2A42}" presName="Child5" presStyleLbl="node1" presStyleIdx="4" presStyleCnt="6">
        <dgm:presLayoutVars>
          <dgm:chMax val="0"/>
          <dgm:chPref val="0"/>
          <dgm:bulletEnabled val="1"/>
        </dgm:presLayoutVars>
      </dgm:prSet>
      <dgm:spPr/>
    </dgm:pt>
    <dgm:pt modelId="{67DCA95A-B3C1-4475-AE1F-3427869B137B}" type="pres">
      <dgm:prSet presAssocID="{C8D11233-F8D3-4E25-B13D-8A3D84361F6B}" presName="Accent6" presStyleCnt="0"/>
      <dgm:spPr/>
    </dgm:pt>
    <dgm:pt modelId="{B0842515-3D41-4D60-B1E6-1589A99DCB7C}" type="pres">
      <dgm:prSet presAssocID="{C8D11233-F8D3-4E25-B13D-8A3D84361F6B}" presName="Accent" presStyleLbl="bgShp" presStyleIdx="5" presStyleCnt="6"/>
      <dgm:spPr>
        <a:xfrm>
          <a:off x="1326191" y="2354538"/>
          <a:ext cx="785894" cy="677152"/>
        </a:xfrm>
        <a:prstGeom prst="hexagon">
          <a:avLst>
            <a:gd name="adj" fmla="val 28900"/>
            <a:gd name="vf" fmla="val 115470"/>
          </a:avLst>
        </a:prstGeom>
        <a:solidFill>
          <a:srgbClr val="4185B5">
            <a:tint val="40000"/>
            <a:hueOff val="0"/>
            <a:satOff val="0"/>
            <a:lumOff val="0"/>
            <a:alphaOff val="0"/>
          </a:srgbClr>
        </a:solidFill>
        <a:ln>
          <a:noFill/>
        </a:ln>
        <a:effectLst/>
      </dgm:spPr>
    </dgm:pt>
    <dgm:pt modelId="{96C32A75-06E2-4084-8922-5B35C3BD8829}" type="pres">
      <dgm:prSet presAssocID="{C8D11233-F8D3-4E25-B13D-8A3D84361F6B}" presName="Child6" presStyleLbl="node1" presStyleIdx="5" presStyleCnt="6">
        <dgm:presLayoutVars>
          <dgm:chMax val="0"/>
          <dgm:chPref val="0"/>
          <dgm:bulletEnabled val="1"/>
        </dgm:presLayoutVars>
      </dgm:prSet>
      <dgm:spPr/>
    </dgm:pt>
  </dgm:ptLst>
  <dgm:cxnLst>
    <dgm:cxn modelId="{50D6162B-6F1A-40AD-919B-C1849D7E9C2E}" type="presOf" srcId="{C8D11233-F8D3-4E25-B13D-8A3D84361F6B}" destId="{96C32A75-06E2-4084-8922-5B35C3BD8829}" srcOrd="0" destOrd="0" presId="urn:microsoft.com/office/officeart/2011/layout/HexagonRadial"/>
    <dgm:cxn modelId="{A26A203C-0189-4CAD-8F69-BF637500E972}" type="presOf" srcId="{94C0AAD3-6AEF-458F-9BEF-F387743C3D5D}" destId="{FF18721B-4272-4453-88AA-3A21D7B2A9EA}" srcOrd="0" destOrd="0" presId="urn:microsoft.com/office/officeart/2011/layout/HexagonRadial"/>
    <dgm:cxn modelId="{918A655B-7F37-44BC-8493-A8CBFD63D282}" type="presOf" srcId="{9A5304F1-9505-4B3E-94E8-F28745E78611}" destId="{E608A670-1094-44A5-A132-98EDE162364C}" srcOrd="0" destOrd="0" presId="urn:microsoft.com/office/officeart/2011/layout/HexagonRadial"/>
    <dgm:cxn modelId="{4F6ED873-3A07-4327-91BA-000D23D07412}" srcId="{9A5304F1-9505-4B3E-94E8-F28745E78611}" destId="{DBB7B25A-BC18-4C4E-B7B4-1CEE76CDEAC3}" srcOrd="0" destOrd="0" parTransId="{5E50BD35-E8DF-4479-83F0-9E03054ADA12}" sibTransId="{68BC7F3D-DBEB-4E84-8954-E72C8E5C3FE8}"/>
    <dgm:cxn modelId="{70B22856-5D0F-421C-9B1A-976A7CAD3AF6}" type="presOf" srcId="{6EA41CE7-A937-4746-A0D0-AC263C6A8FDA}" destId="{13A02F53-9DB2-4CB2-8009-2B194A625457}" srcOrd="0" destOrd="0" presId="urn:microsoft.com/office/officeart/2011/layout/HexagonRadial"/>
    <dgm:cxn modelId="{CCEFCB76-85F9-40B3-87A1-F3A7BF061052}" srcId="{1A8A1A78-8AE5-474C-8695-74FC8C26BCCB}" destId="{9A5304F1-9505-4B3E-94E8-F28745E78611}" srcOrd="0" destOrd="0" parTransId="{F46629D3-1661-4841-8A28-D2568E8D2E3F}" sibTransId="{63B97F4A-B992-4B9C-81ED-353EF260E7B9}"/>
    <dgm:cxn modelId="{1A4A94C2-7FC0-4454-B2F4-21DB5FF0FAFD}" srcId="{9A5304F1-9505-4B3E-94E8-F28745E78611}" destId="{94C0AAD3-6AEF-458F-9BEF-F387743C3D5D}" srcOrd="2" destOrd="0" parTransId="{ADFCE93F-5B43-4546-B7AB-11AE4DBB2EAD}" sibTransId="{3800D16A-7159-48A1-A563-41FA523C6634}"/>
    <dgm:cxn modelId="{F51681C7-5D33-46F3-BE5B-0476E7768DB5}" srcId="{9A5304F1-9505-4B3E-94E8-F28745E78611}" destId="{6EA41CE7-A937-4746-A0D0-AC263C6A8FDA}" srcOrd="3" destOrd="0" parTransId="{57823378-EF71-45BD-AB79-82F873F1DAE0}" sibTransId="{4D8DE9FC-2E27-4615-8376-3A7643DBDAB8}"/>
    <dgm:cxn modelId="{1D1190CA-C7E4-46B8-B5C5-AEE5E5972CDF}" type="presOf" srcId="{937FB8B5-687A-4FCD-9CF1-6DEA36E52949}" destId="{1BD950F6-F7FC-4512-8A4A-EAE261FCC306}" srcOrd="0" destOrd="0" presId="urn:microsoft.com/office/officeart/2011/layout/HexagonRadial"/>
    <dgm:cxn modelId="{81C7E0CE-D8E0-4F52-8ADA-357589F2399E}" srcId="{9A5304F1-9505-4B3E-94E8-F28745E78611}" destId="{C8D11233-F8D3-4E25-B13D-8A3D84361F6B}" srcOrd="5" destOrd="0" parTransId="{A1FBC0F9-D2F9-4CBB-AA8E-632AA7F5B212}" sibTransId="{88FD8C36-4D9C-477B-A118-B88D5545B671}"/>
    <dgm:cxn modelId="{A8B3A9D1-986B-45B2-860D-31493DD57B38}" type="presOf" srcId="{B4AF0B8F-C7E6-48EE-A948-ACCF99FD2A42}" destId="{4F3DFEDC-D503-4CED-A870-6CF1C0A0910A}" srcOrd="0" destOrd="0" presId="urn:microsoft.com/office/officeart/2011/layout/HexagonRadial"/>
    <dgm:cxn modelId="{260348DA-3B78-4805-A2E0-032535CE28C7}" type="presOf" srcId="{1A8A1A78-8AE5-474C-8695-74FC8C26BCCB}" destId="{EEE01656-E3C4-4DD8-B868-09173A6D5AC6}" srcOrd="0" destOrd="0" presId="urn:microsoft.com/office/officeart/2011/layout/HexagonRadial"/>
    <dgm:cxn modelId="{6E636CE2-BD03-4D19-8BCC-CDB965B09931}" type="presOf" srcId="{DBB7B25A-BC18-4C4E-B7B4-1CEE76CDEAC3}" destId="{69915D88-ED7B-4169-ABD7-11504230F7A9}" srcOrd="0" destOrd="0" presId="urn:microsoft.com/office/officeart/2011/layout/HexagonRadial"/>
    <dgm:cxn modelId="{F1BB8FEB-2C22-46E6-9AE1-C748EBF1E1D7}" srcId="{9A5304F1-9505-4B3E-94E8-F28745E78611}" destId="{B4AF0B8F-C7E6-48EE-A948-ACCF99FD2A42}" srcOrd="4" destOrd="0" parTransId="{24F20FC4-31A5-43F9-8CA4-4200A7FB21C1}" sibTransId="{7800393A-D981-4F9F-AA22-E483A51EC1D4}"/>
    <dgm:cxn modelId="{27270EFC-EBB9-4C82-A6B3-751ED7161443}" srcId="{9A5304F1-9505-4B3E-94E8-F28745E78611}" destId="{937FB8B5-687A-4FCD-9CF1-6DEA36E52949}" srcOrd="1" destOrd="0" parTransId="{CB31B0BE-C507-43A2-8ACE-C61E7BF268F3}" sibTransId="{F5C6C768-A39E-432D-859D-77EDFC7C2360}"/>
    <dgm:cxn modelId="{9AA218F3-2BA1-42C0-86E8-2E23739DAC5C}" type="presParOf" srcId="{EEE01656-E3C4-4DD8-B868-09173A6D5AC6}" destId="{E608A670-1094-44A5-A132-98EDE162364C}" srcOrd="0" destOrd="0" presId="urn:microsoft.com/office/officeart/2011/layout/HexagonRadial"/>
    <dgm:cxn modelId="{E12FDABE-52A4-4924-9347-B7E0FC3A29CC}" type="presParOf" srcId="{EEE01656-E3C4-4DD8-B868-09173A6D5AC6}" destId="{12A83DF8-9667-4B6B-9E23-85BB5C90E2CE}" srcOrd="1" destOrd="0" presId="urn:microsoft.com/office/officeart/2011/layout/HexagonRadial"/>
    <dgm:cxn modelId="{83E27214-D07D-4173-A575-2A09EF581DF9}" type="presParOf" srcId="{12A83DF8-9667-4B6B-9E23-85BB5C90E2CE}" destId="{E27840B9-C62F-459B-958D-2A91E13ED152}" srcOrd="0" destOrd="0" presId="urn:microsoft.com/office/officeart/2011/layout/HexagonRadial"/>
    <dgm:cxn modelId="{5C645832-077E-495A-BA71-D9E2A77C8CF3}" type="presParOf" srcId="{EEE01656-E3C4-4DD8-B868-09173A6D5AC6}" destId="{69915D88-ED7B-4169-ABD7-11504230F7A9}" srcOrd="2" destOrd="0" presId="urn:microsoft.com/office/officeart/2011/layout/HexagonRadial"/>
    <dgm:cxn modelId="{98D35A44-C17B-4D87-97D0-1B2B2E497110}" type="presParOf" srcId="{EEE01656-E3C4-4DD8-B868-09173A6D5AC6}" destId="{16AF9316-2EA8-47BF-B822-7F0D5100F767}" srcOrd="3" destOrd="0" presId="urn:microsoft.com/office/officeart/2011/layout/HexagonRadial"/>
    <dgm:cxn modelId="{6D410EA7-51CB-44B6-B1FF-0176AC046BD2}" type="presParOf" srcId="{16AF9316-2EA8-47BF-B822-7F0D5100F767}" destId="{89387BC4-2318-4815-95C3-BC4730A821D1}" srcOrd="0" destOrd="0" presId="urn:microsoft.com/office/officeart/2011/layout/HexagonRadial"/>
    <dgm:cxn modelId="{E9B9A073-DF1B-43FD-A474-FD65EFFD2880}" type="presParOf" srcId="{EEE01656-E3C4-4DD8-B868-09173A6D5AC6}" destId="{1BD950F6-F7FC-4512-8A4A-EAE261FCC306}" srcOrd="4" destOrd="0" presId="urn:microsoft.com/office/officeart/2011/layout/HexagonRadial"/>
    <dgm:cxn modelId="{3203ACFF-715D-4A79-ADD7-051F81050D55}" type="presParOf" srcId="{EEE01656-E3C4-4DD8-B868-09173A6D5AC6}" destId="{CC4FE3AF-00BD-43D9-95F1-709EF202753B}" srcOrd="5" destOrd="0" presId="urn:microsoft.com/office/officeart/2011/layout/HexagonRadial"/>
    <dgm:cxn modelId="{881BB5DC-606C-4941-807F-E4FF092FC6A6}" type="presParOf" srcId="{CC4FE3AF-00BD-43D9-95F1-709EF202753B}" destId="{7670E1F4-A799-45A2-A23A-269868F241B0}" srcOrd="0" destOrd="0" presId="urn:microsoft.com/office/officeart/2011/layout/HexagonRadial"/>
    <dgm:cxn modelId="{04F6845C-2160-44AC-95A4-1CFA462FC990}" type="presParOf" srcId="{EEE01656-E3C4-4DD8-B868-09173A6D5AC6}" destId="{FF18721B-4272-4453-88AA-3A21D7B2A9EA}" srcOrd="6" destOrd="0" presId="urn:microsoft.com/office/officeart/2011/layout/HexagonRadial"/>
    <dgm:cxn modelId="{5EBD5544-7BE8-48E6-ABC9-535850C75743}" type="presParOf" srcId="{EEE01656-E3C4-4DD8-B868-09173A6D5AC6}" destId="{836ECB69-E820-4C4A-84CD-90682145908E}" srcOrd="7" destOrd="0" presId="urn:microsoft.com/office/officeart/2011/layout/HexagonRadial"/>
    <dgm:cxn modelId="{EE4F7026-1D43-4D07-9C1E-101EAD4AFC65}" type="presParOf" srcId="{836ECB69-E820-4C4A-84CD-90682145908E}" destId="{904E833B-F8FD-4326-942A-D42E0F63D275}" srcOrd="0" destOrd="0" presId="urn:microsoft.com/office/officeart/2011/layout/HexagonRadial"/>
    <dgm:cxn modelId="{6E94F3C3-8C50-4D5F-B487-DD4A204B6E9E}" type="presParOf" srcId="{EEE01656-E3C4-4DD8-B868-09173A6D5AC6}" destId="{13A02F53-9DB2-4CB2-8009-2B194A625457}" srcOrd="8" destOrd="0" presId="urn:microsoft.com/office/officeart/2011/layout/HexagonRadial"/>
    <dgm:cxn modelId="{4862C27B-110B-4480-A10B-F084BA178849}" type="presParOf" srcId="{EEE01656-E3C4-4DD8-B868-09173A6D5AC6}" destId="{6C747F89-16C1-4364-A293-9E2799D00187}" srcOrd="9" destOrd="0" presId="urn:microsoft.com/office/officeart/2011/layout/HexagonRadial"/>
    <dgm:cxn modelId="{03CB8B04-AF52-456B-9ACE-F0A2E52D375E}" type="presParOf" srcId="{6C747F89-16C1-4364-A293-9E2799D00187}" destId="{299B1D5F-CADE-4B4D-B375-F14BBE1A47DB}" srcOrd="0" destOrd="0" presId="urn:microsoft.com/office/officeart/2011/layout/HexagonRadial"/>
    <dgm:cxn modelId="{993CC4C2-7E35-421D-B13E-DBC40B1C2A85}" type="presParOf" srcId="{EEE01656-E3C4-4DD8-B868-09173A6D5AC6}" destId="{4F3DFEDC-D503-4CED-A870-6CF1C0A0910A}" srcOrd="10" destOrd="0" presId="urn:microsoft.com/office/officeart/2011/layout/HexagonRadial"/>
    <dgm:cxn modelId="{F87C7F70-ADE4-45F2-BD2C-BC80F8AF7188}" type="presParOf" srcId="{EEE01656-E3C4-4DD8-B868-09173A6D5AC6}" destId="{67DCA95A-B3C1-4475-AE1F-3427869B137B}" srcOrd="11" destOrd="0" presId="urn:microsoft.com/office/officeart/2011/layout/HexagonRadial"/>
    <dgm:cxn modelId="{B0598126-4EC3-439D-99A9-565F5A55F2E4}" type="presParOf" srcId="{67DCA95A-B3C1-4475-AE1F-3427869B137B}" destId="{B0842515-3D41-4D60-B1E6-1589A99DCB7C}" srcOrd="0" destOrd="0" presId="urn:microsoft.com/office/officeart/2011/layout/HexagonRadial"/>
    <dgm:cxn modelId="{316D4F13-3837-4861-9898-265226B19B73}" type="presParOf" srcId="{EEE01656-E3C4-4DD8-B868-09173A6D5AC6}" destId="{96C32A75-06E2-4084-8922-5B35C3BD8829}"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08A670-1094-44A5-A132-98EDE162364C}">
      <dsp:nvSpPr>
        <dsp:cNvPr id="0" name=""/>
        <dsp:cNvSpPr/>
      </dsp:nvSpPr>
      <dsp:spPr>
        <a:xfrm>
          <a:off x="1795545" y="1147091"/>
          <a:ext cx="1458003" cy="1261231"/>
        </a:xfrm>
        <a:prstGeom prst="hexagon">
          <a:avLst>
            <a:gd name="adj" fmla="val 28570"/>
            <a:gd name="vf" fmla="val 115470"/>
          </a:avLst>
        </a:prstGeom>
        <a:solidFill>
          <a:srgbClr val="62B7E8">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solidFill>
                <a:sysClr val="window" lastClr="FFFFFF"/>
              </a:solidFill>
              <a:latin typeface="Arial"/>
              <a:ea typeface="+mn-ea"/>
              <a:cs typeface="+mn-cs"/>
            </a:rPr>
            <a:t>Drivers of Gender Pay Gap</a:t>
          </a:r>
        </a:p>
      </dsp:txBody>
      <dsp:txXfrm>
        <a:off x="2037156" y="1356095"/>
        <a:ext cx="974781" cy="843223"/>
      </dsp:txXfrm>
    </dsp:sp>
    <dsp:sp modelId="{89387BC4-2318-4815-95C3-BC4730A821D1}">
      <dsp:nvSpPr>
        <dsp:cNvPr id="0" name=""/>
        <dsp:cNvSpPr/>
      </dsp:nvSpPr>
      <dsp:spPr>
        <a:xfrm>
          <a:off x="2708535" y="543677"/>
          <a:ext cx="550100" cy="473984"/>
        </a:xfrm>
        <a:prstGeom prst="hexagon">
          <a:avLst>
            <a:gd name="adj" fmla="val 28900"/>
            <a:gd name="vf" fmla="val 115470"/>
          </a:avLst>
        </a:prstGeom>
        <a:solidFill>
          <a:srgbClr val="4185B5">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69915D88-ED7B-4169-ABD7-11504230F7A9}">
      <dsp:nvSpPr>
        <dsp:cNvPr id="0" name=""/>
        <dsp:cNvSpPr/>
      </dsp:nvSpPr>
      <dsp:spPr>
        <a:xfrm>
          <a:off x="1929848" y="0"/>
          <a:ext cx="1194823" cy="1033662"/>
        </a:xfrm>
        <a:prstGeom prst="hexagon">
          <a:avLst>
            <a:gd name="adj" fmla="val 28570"/>
            <a:gd name="vf" fmla="val 115470"/>
          </a:avLst>
        </a:prstGeom>
        <a:solidFill>
          <a:srgbClr val="4185B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solidFill>
                <a:sysClr val="window" lastClr="FFFFFF"/>
              </a:solidFill>
              <a:latin typeface="Arial"/>
              <a:ea typeface="+mn-ea"/>
              <a:cs typeface="+mn-cs"/>
            </a:rPr>
            <a:t>Unpaid caring responsibilities</a:t>
          </a:r>
        </a:p>
      </dsp:txBody>
      <dsp:txXfrm>
        <a:off x="2127856" y="171300"/>
        <a:ext cx="798807" cy="691062"/>
      </dsp:txXfrm>
    </dsp:sp>
    <dsp:sp modelId="{7670E1F4-A799-45A2-A23A-269868F241B0}">
      <dsp:nvSpPr>
        <dsp:cNvPr id="0" name=""/>
        <dsp:cNvSpPr/>
      </dsp:nvSpPr>
      <dsp:spPr>
        <a:xfrm>
          <a:off x="3350545" y="1429775"/>
          <a:ext cx="550100" cy="473984"/>
        </a:xfrm>
        <a:prstGeom prst="hexagon">
          <a:avLst>
            <a:gd name="adj" fmla="val 28900"/>
            <a:gd name="vf" fmla="val 115470"/>
          </a:avLst>
        </a:prstGeom>
        <a:solidFill>
          <a:srgbClr val="4185B5">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1BD950F6-F7FC-4512-8A4A-EAE261FCC306}">
      <dsp:nvSpPr>
        <dsp:cNvPr id="0" name=""/>
        <dsp:cNvSpPr/>
      </dsp:nvSpPr>
      <dsp:spPr>
        <a:xfrm>
          <a:off x="3025640" y="635771"/>
          <a:ext cx="1194823" cy="1033662"/>
        </a:xfrm>
        <a:prstGeom prst="hexagon">
          <a:avLst>
            <a:gd name="adj" fmla="val 28570"/>
            <a:gd name="vf" fmla="val 115470"/>
          </a:avLst>
        </a:prstGeom>
        <a:solidFill>
          <a:srgbClr val="4185B5">
            <a:hueOff val="44258"/>
            <a:satOff val="1729"/>
            <a:lumOff val="-2549"/>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solidFill>
                <a:sysClr val="window" lastClr="FFFFFF"/>
              </a:solidFill>
              <a:latin typeface="Arial"/>
              <a:ea typeface="+mn-ea"/>
              <a:cs typeface="+mn-cs"/>
            </a:rPr>
            <a:t>Part-Time working</a:t>
          </a:r>
        </a:p>
      </dsp:txBody>
      <dsp:txXfrm>
        <a:off x="3223648" y="807071"/>
        <a:ext cx="798807" cy="691062"/>
      </dsp:txXfrm>
    </dsp:sp>
    <dsp:sp modelId="{904E833B-F8FD-4326-942A-D42E0F63D275}">
      <dsp:nvSpPr>
        <dsp:cNvPr id="0" name=""/>
        <dsp:cNvSpPr/>
      </dsp:nvSpPr>
      <dsp:spPr>
        <a:xfrm>
          <a:off x="2904564" y="2430013"/>
          <a:ext cx="550100" cy="473984"/>
        </a:xfrm>
        <a:prstGeom prst="hexagon">
          <a:avLst>
            <a:gd name="adj" fmla="val 28900"/>
            <a:gd name="vf" fmla="val 115470"/>
          </a:avLst>
        </a:prstGeom>
        <a:solidFill>
          <a:srgbClr val="4185B5">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FF18721B-4272-4453-88AA-3A21D7B2A9EA}">
      <dsp:nvSpPr>
        <dsp:cNvPr id="0" name=""/>
        <dsp:cNvSpPr/>
      </dsp:nvSpPr>
      <dsp:spPr>
        <a:xfrm>
          <a:off x="3025640" y="1885625"/>
          <a:ext cx="1194823" cy="1033662"/>
        </a:xfrm>
        <a:prstGeom prst="hexagon">
          <a:avLst>
            <a:gd name="adj" fmla="val 28570"/>
            <a:gd name="vf" fmla="val 115470"/>
          </a:avLst>
        </a:prstGeom>
        <a:solidFill>
          <a:srgbClr val="4185B5">
            <a:hueOff val="88516"/>
            <a:satOff val="3458"/>
            <a:lumOff val="-5098"/>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solidFill>
                <a:sysClr val="window" lastClr="FFFFFF"/>
              </a:solidFill>
              <a:latin typeface="Arial"/>
              <a:ea typeface="+mn-ea"/>
              <a:cs typeface="+mn-cs"/>
            </a:rPr>
            <a:t>Differences in human capital</a:t>
          </a:r>
        </a:p>
      </dsp:txBody>
      <dsp:txXfrm>
        <a:off x="3223648" y="2056925"/>
        <a:ext cx="798807" cy="691062"/>
      </dsp:txXfrm>
    </dsp:sp>
    <dsp:sp modelId="{299B1D5F-CADE-4B4D-B375-F14BBE1A47DB}">
      <dsp:nvSpPr>
        <dsp:cNvPr id="0" name=""/>
        <dsp:cNvSpPr/>
      </dsp:nvSpPr>
      <dsp:spPr>
        <a:xfrm>
          <a:off x="1798258" y="2533842"/>
          <a:ext cx="550100" cy="473984"/>
        </a:xfrm>
        <a:prstGeom prst="hexagon">
          <a:avLst>
            <a:gd name="adj" fmla="val 28900"/>
            <a:gd name="vf" fmla="val 115470"/>
          </a:avLst>
        </a:prstGeom>
        <a:solidFill>
          <a:srgbClr val="4185B5">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13A02F53-9DB2-4CB2-8009-2B194A625457}">
      <dsp:nvSpPr>
        <dsp:cNvPr id="0" name=""/>
        <dsp:cNvSpPr/>
      </dsp:nvSpPr>
      <dsp:spPr>
        <a:xfrm>
          <a:off x="1929848" y="2522108"/>
          <a:ext cx="1194823" cy="1033662"/>
        </a:xfrm>
        <a:prstGeom prst="hexagon">
          <a:avLst>
            <a:gd name="adj" fmla="val 28570"/>
            <a:gd name="vf" fmla="val 115470"/>
          </a:avLst>
        </a:prstGeom>
        <a:solidFill>
          <a:srgbClr val="4185B5">
            <a:hueOff val="132774"/>
            <a:satOff val="5187"/>
            <a:lumOff val="-7646"/>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solidFill>
                <a:sysClr val="window" lastClr="FFFFFF"/>
              </a:solidFill>
              <a:latin typeface="Arial"/>
              <a:ea typeface="+mn-ea"/>
              <a:cs typeface="+mn-cs"/>
            </a:rPr>
            <a:t>Occupational segregation</a:t>
          </a:r>
        </a:p>
      </dsp:txBody>
      <dsp:txXfrm>
        <a:off x="2127856" y="2693408"/>
        <a:ext cx="798807" cy="691062"/>
      </dsp:txXfrm>
    </dsp:sp>
    <dsp:sp modelId="{B0842515-3D41-4D60-B1E6-1589A99DCB7C}">
      <dsp:nvSpPr>
        <dsp:cNvPr id="0" name=""/>
        <dsp:cNvSpPr/>
      </dsp:nvSpPr>
      <dsp:spPr>
        <a:xfrm>
          <a:off x="1145735" y="1648099"/>
          <a:ext cx="550100" cy="473984"/>
        </a:xfrm>
        <a:prstGeom prst="hexagon">
          <a:avLst>
            <a:gd name="adj" fmla="val 28900"/>
            <a:gd name="vf" fmla="val 115470"/>
          </a:avLst>
        </a:prstGeom>
        <a:solidFill>
          <a:srgbClr val="4185B5">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4F3DFEDC-D503-4CED-A870-6CF1C0A0910A}">
      <dsp:nvSpPr>
        <dsp:cNvPr id="0" name=""/>
        <dsp:cNvSpPr/>
      </dsp:nvSpPr>
      <dsp:spPr>
        <a:xfrm>
          <a:off x="828969" y="1886336"/>
          <a:ext cx="1194823" cy="1033662"/>
        </a:xfrm>
        <a:prstGeom prst="hexagon">
          <a:avLst>
            <a:gd name="adj" fmla="val 28570"/>
            <a:gd name="vf" fmla="val 115470"/>
          </a:avLst>
        </a:prstGeom>
        <a:solidFill>
          <a:srgbClr val="4185B5">
            <a:hueOff val="177032"/>
            <a:satOff val="6916"/>
            <a:lumOff val="-10195"/>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solidFill>
                <a:sysClr val="window" lastClr="FFFFFF"/>
              </a:solidFill>
              <a:latin typeface="Arial"/>
              <a:ea typeface="+mn-ea"/>
              <a:cs typeface="+mn-cs"/>
            </a:rPr>
            <a:t>Undervaluing women’s work</a:t>
          </a:r>
        </a:p>
      </dsp:txBody>
      <dsp:txXfrm>
        <a:off x="1026977" y="2057636"/>
        <a:ext cx="798807" cy="691062"/>
      </dsp:txXfrm>
    </dsp:sp>
    <dsp:sp modelId="{96C32A75-06E2-4084-8922-5B35C3BD8829}">
      <dsp:nvSpPr>
        <dsp:cNvPr id="0" name=""/>
        <dsp:cNvSpPr/>
      </dsp:nvSpPr>
      <dsp:spPr>
        <a:xfrm>
          <a:off x="828969" y="634349"/>
          <a:ext cx="1194823" cy="1033662"/>
        </a:xfrm>
        <a:prstGeom prst="hexagon">
          <a:avLst>
            <a:gd name="adj" fmla="val 28570"/>
            <a:gd name="vf" fmla="val 115470"/>
          </a:avLst>
        </a:prstGeom>
        <a:solidFill>
          <a:srgbClr val="4185B5">
            <a:hueOff val="221290"/>
            <a:satOff val="8645"/>
            <a:lumOff val="-12744"/>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GB" sz="900" kern="1200" dirty="0">
              <a:solidFill>
                <a:sysClr val="window" lastClr="FFFFFF"/>
              </a:solidFill>
              <a:latin typeface="Arial"/>
              <a:ea typeface="+mn-ea"/>
              <a:cs typeface="+mn-cs"/>
            </a:rPr>
            <a:t>Pay discrimination</a:t>
          </a:r>
        </a:p>
      </dsp:txBody>
      <dsp:txXfrm>
        <a:off x="1026977" y="805649"/>
        <a:ext cx="798807" cy="691062"/>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E66529-27EB-4797-AACC-E452F6FDC8EE}" type="datetimeFigureOut">
              <a:rPr lang="en-GB" smtClean="0"/>
              <a:t>28/03/2024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6A59F-22DE-4819-BB3A-30C0CD705399}" type="slidenum">
              <a:rPr lang="en-GB" smtClean="0"/>
              <a:t>‹#›</a:t>
            </a:fld>
            <a:endParaRPr lang="en-GB"/>
          </a:p>
        </p:txBody>
      </p:sp>
    </p:spTree>
    <p:extLst>
      <p:ext uri="{BB962C8B-B14F-4D97-AF65-F5344CB8AC3E}">
        <p14:creationId xmlns:p14="http://schemas.microsoft.com/office/powerpoint/2010/main" val="686670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DATE?</a:t>
            </a:r>
          </a:p>
        </p:txBody>
      </p:sp>
      <p:sp>
        <p:nvSpPr>
          <p:cNvPr id="4" name="Slide Number Placeholder 3"/>
          <p:cNvSpPr>
            <a:spLocks noGrp="1"/>
          </p:cNvSpPr>
          <p:nvPr>
            <p:ph type="sldNum" sz="quarter" idx="5"/>
          </p:nvPr>
        </p:nvSpPr>
        <p:spPr/>
        <p:txBody>
          <a:bodyPr/>
          <a:lstStyle/>
          <a:p>
            <a:fld id="{34FB2AAC-16B7-451E-8A47-75E54EEDCE3F}" type="slidenum">
              <a:rPr lang="en-GB" smtClean="0"/>
              <a:t>6</a:t>
            </a:fld>
            <a:endParaRPr lang="en-GB" dirty="0"/>
          </a:p>
        </p:txBody>
      </p:sp>
    </p:spTree>
    <p:extLst>
      <p:ext uri="{BB962C8B-B14F-4D97-AF65-F5344CB8AC3E}">
        <p14:creationId xmlns:p14="http://schemas.microsoft.com/office/powerpoint/2010/main" val="863554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DATE?</a:t>
            </a:r>
          </a:p>
        </p:txBody>
      </p:sp>
      <p:sp>
        <p:nvSpPr>
          <p:cNvPr id="4" name="Slide Number Placeholder 3"/>
          <p:cNvSpPr>
            <a:spLocks noGrp="1"/>
          </p:cNvSpPr>
          <p:nvPr>
            <p:ph type="sldNum" sz="quarter" idx="5"/>
          </p:nvPr>
        </p:nvSpPr>
        <p:spPr/>
        <p:txBody>
          <a:bodyPr/>
          <a:lstStyle/>
          <a:p>
            <a:fld id="{34FB2AAC-16B7-451E-8A47-75E54EEDCE3F}" type="slidenum">
              <a:rPr lang="en-GB" smtClean="0"/>
              <a:t>7</a:t>
            </a:fld>
            <a:endParaRPr lang="en-GB" dirty="0"/>
          </a:p>
        </p:txBody>
      </p:sp>
    </p:spTree>
    <p:extLst>
      <p:ext uri="{BB962C8B-B14F-4D97-AF65-F5344CB8AC3E}">
        <p14:creationId xmlns:p14="http://schemas.microsoft.com/office/powerpoint/2010/main" val="1071873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C3819-D08B-8EC2-C4AF-3ADAD80023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057008-F30E-646D-2297-B707B05DFD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B24E95-98BA-5524-11DE-5C33AECA0AF2}"/>
              </a:ext>
            </a:extLst>
          </p:cNvPr>
          <p:cNvSpPr>
            <a:spLocks noGrp="1"/>
          </p:cNvSpPr>
          <p:nvPr>
            <p:ph type="body" idx="1"/>
          </p:nvPr>
        </p:nvSpPr>
        <p:spPr/>
        <p:txBody>
          <a:bodyPr/>
          <a:lstStyle/>
          <a:p>
            <a:r>
              <a:rPr lang="en-GB" dirty="0"/>
              <a:t>DATE?</a:t>
            </a:r>
          </a:p>
        </p:txBody>
      </p:sp>
      <p:sp>
        <p:nvSpPr>
          <p:cNvPr id="4" name="Slide Number Placeholder 3">
            <a:extLst>
              <a:ext uri="{FF2B5EF4-FFF2-40B4-BE49-F238E27FC236}">
                <a16:creationId xmlns:a16="http://schemas.microsoft.com/office/drawing/2014/main" id="{22AC7E69-14D8-08F7-50CD-224F8CAB17DB}"/>
              </a:ext>
            </a:extLst>
          </p:cNvPr>
          <p:cNvSpPr>
            <a:spLocks noGrp="1"/>
          </p:cNvSpPr>
          <p:nvPr>
            <p:ph type="sldNum" sz="quarter" idx="5"/>
          </p:nvPr>
        </p:nvSpPr>
        <p:spPr/>
        <p:txBody>
          <a:bodyPr/>
          <a:lstStyle/>
          <a:p>
            <a:fld id="{34FB2AAC-16B7-451E-8A47-75E54EEDCE3F}" type="slidenum">
              <a:rPr lang="en-GB" smtClean="0"/>
              <a:t>8</a:t>
            </a:fld>
            <a:endParaRPr lang="en-GB" dirty="0"/>
          </a:p>
        </p:txBody>
      </p:sp>
    </p:spTree>
    <p:extLst>
      <p:ext uri="{BB962C8B-B14F-4D97-AF65-F5344CB8AC3E}">
        <p14:creationId xmlns:p14="http://schemas.microsoft.com/office/powerpoint/2010/main" val="462650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47FED-0C4E-FCF2-75B1-506E7E1AE0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FE38BC8-ED83-EC6D-2834-5B3A22AB66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D7791B3-54A4-D841-C3BC-7122C54CCE01}"/>
              </a:ext>
            </a:extLst>
          </p:cNvPr>
          <p:cNvSpPr>
            <a:spLocks noGrp="1"/>
          </p:cNvSpPr>
          <p:nvPr>
            <p:ph type="dt" sz="half" idx="10"/>
          </p:nvPr>
        </p:nvSpPr>
        <p:spPr/>
        <p:txBody>
          <a:bodyPr/>
          <a:lstStyle/>
          <a:p>
            <a:fld id="{BE6EE4A9-544E-43A4-9DD0-4A1C822B2DB5}" type="datetimeFigureOut">
              <a:rPr lang="en-GB" smtClean="0"/>
              <a:t>28/03/2024</a:t>
            </a:fld>
            <a:endParaRPr lang="en-GB"/>
          </a:p>
        </p:txBody>
      </p:sp>
      <p:sp>
        <p:nvSpPr>
          <p:cNvPr id="5" name="Footer Placeholder 4">
            <a:extLst>
              <a:ext uri="{FF2B5EF4-FFF2-40B4-BE49-F238E27FC236}">
                <a16:creationId xmlns:a16="http://schemas.microsoft.com/office/drawing/2014/main" id="{64877715-3A5D-119F-CAD1-D14011ABFA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FACB80-0E11-1BF9-4144-81B4F6DA4F75}"/>
              </a:ext>
            </a:extLst>
          </p:cNvPr>
          <p:cNvSpPr>
            <a:spLocks noGrp="1"/>
          </p:cNvSpPr>
          <p:nvPr>
            <p:ph type="sldNum" sz="quarter" idx="12"/>
          </p:nvPr>
        </p:nvSpPr>
        <p:spPr/>
        <p:txBody>
          <a:bodyPr/>
          <a:lstStyle/>
          <a:p>
            <a:fld id="{C3128837-884E-4424-B32A-7DD28EC34999}" type="slidenum">
              <a:rPr lang="en-GB" smtClean="0"/>
              <a:t>‹#›</a:t>
            </a:fld>
            <a:endParaRPr lang="en-GB"/>
          </a:p>
        </p:txBody>
      </p:sp>
    </p:spTree>
    <p:extLst>
      <p:ext uri="{BB962C8B-B14F-4D97-AF65-F5344CB8AC3E}">
        <p14:creationId xmlns:p14="http://schemas.microsoft.com/office/powerpoint/2010/main" val="3014538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FD5BD-2D44-FF65-57DC-9C88087E17C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E87645-F145-9CED-AC43-71435842DC0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7CBDE1-DFE7-81F4-E34A-84718FFE00F1}"/>
              </a:ext>
            </a:extLst>
          </p:cNvPr>
          <p:cNvSpPr>
            <a:spLocks noGrp="1"/>
          </p:cNvSpPr>
          <p:nvPr>
            <p:ph type="dt" sz="half" idx="10"/>
          </p:nvPr>
        </p:nvSpPr>
        <p:spPr/>
        <p:txBody>
          <a:bodyPr/>
          <a:lstStyle/>
          <a:p>
            <a:fld id="{BE6EE4A9-544E-43A4-9DD0-4A1C822B2DB5}" type="datetimeFigureOut">
              <a:rPr lang="en-GB" smtClean="0"/>
              <a:t>28/03/2024</a:t>
            </a:fld>
            <a:endParaRPr lang="en-GB"/>
          </a:p>
        </p:txBody>
      </p:sp>
      <p:sp>
        <p:nvSpPr>
          <p:cNvPr id="5" name="Footer Placeholder 4">
            <a:extLst>
              <a:ext uri="{FF2B5EF4-FFF2-40B4-BE49-F238E27FC236}">
                <a16:creationId xmlns:a16="http://schemas.microsoft.com/office/drawing/2014/main" id="{7886DFB4-7EA0-85DD-B049-E2C4EDF81E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BBEEC6-391F-6BB2-AB10-23F292494AC0}"/>
              </a:ext>
            </a:extLst>
          </p:cNvPr>
          <p:cNvSpPr>
            <a:spLocks noGrp="1"/>
          </p:cNvSpPr>
          <p:nvPr>
            <p:ph type="sldNum" sz="quarter" idx="12"/>
          </p:nvPr>
        </p:nvSpPr>
        <p:spPr/>
        <p:txBody>
          <a:bodyPr/>
          <a:lstStyle/>
          <a:p>
            <a:fld id="{C3128837-884E-4424-B32A-7DD28EC34999}" type="slidenum">
              <a:rPr lang="en-GB" smtClean="0"/>
              <a:t>‹#›</a:t>
            </a:fld>
            <a:endParaRPr lang="en-GB"/>
          </a:p>
        </p:txBody>
      </p:sp>
    </p:spTree>
    <p:extLst>
      <p:ext uri="{BB962C8B-B14F-4D97-AF65-F5344CB8AC3E}">
        <p14:creationId xmlns:p14="http://schemas.microsoft.com/office/powerpoint/2010/main" val="124317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A2AFA88-E4F3-E8C3-FE62-4E874A17C8A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16C1110-0FDD-00F5-5572-55B427C13FD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668AF5-DED4-192C-BD28-C600046F2D68}"/>
              </a:ext>
            </a:extLst>
          </p:cNvPr>
          <p:cNvSpPr>
            <a:spLocks noGrp="1"/>
          </p:cNvSpPr>
          <p:nvPr>
            <p:ph type="dt" sz="half" idx="10"/>
          </p:nvPr>
        </p:nvSpPr>
        <p:spPr/>
        <p:txBody>
          <a:bodyPr/>
          <a:lstStyle/>
          <a:p>
            <a:fld id="{BE6EE4A9-544E-43A4-9DD0-4A1C822B2DB5}" type="datetimeFigureOut">
              <a:rPr lang="en-GB" smtClean="0"/>
              <a:t>28/03/2024</a:t>
            </a:fld>
            <a:endParaRPr lang="en-GB"/>
          </a:p>
        </p:txBody>
      </p:sp>
      <p:sp>
        <p:nvSpPr>
          <p:cNvPr id="5" name="Footer Placeholder 4">
            <a:extLst>
              <a:ext uri="{FF2B5EF4-FFF2-40B4-BE49-F238E27FC236}">
                <a16:creationId xmlns:a16="http://schemas.microsoft.com/office/drawing/2014/main" id="{652A5E8F-A2B8-5BF5-046B-8BC0A5EC25B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D4A267-60F8-C3F1-0CA8-063C3E8A070A}"/>
              </a:ext>
            </a:extLst>
          </p:cNvPr>
          <p:cNvSpPr>
            <a:spLocks noGrp="1"/>
          </p:cNvSpPr>
          <p:nvPr>
            <p:ph type="sldNum" sz="quarter" idx="12"/>
          </p:nvPr>
        </p:nvSpPr>
        <p:spPr/>
        <p:txBody>
          <a:bodyPr/>
          <a:lstStyle/>
          <a:p>
            <a:fld id="{C3128837-884E-4424-B32A-7DD28EC34999}" type="slidenum">
              <a:rPr lang="en-GB" smtClean="0"/>
              <a:t>‹#›</a:t>
            </a:fld>
            <a:endParaRPr lang="en-GB"/>
          </a:p>
        </p:txBody>
      </p:sp>
    </p:spTree>
    <p:extLst>
      <p:ext uri="{BB962C8B-B14F-4D97-AF65-F5344CB8AC3E}">
        <p14:creationId xmlns:p14="http://schemas.microsoft.com/office/powerpoint/2010/main" val="847399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81BFD-58F5-DE4F-B55D-E17A42C057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B0699C-5E16-9A3C-B0E8-A24D54821CE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descr="A screenshot of a video game&#10;&#10;Description automatically generated with medium confidence">
            <a:extLst>
              <a:ext uri="{FF2B5EF4-FFF2-40B4-BE49-F238E27FC236}">
                <a16:creationId xmlns:a16="http://schemas.microsoft.com/office/drawing/2014/main" id="{38E5E2C4-1BCD-D5CA-CEE6-5AB300E63BF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7365" y="185738"/>
            <a:ext cx="2743200" cy="526788"/>
          </a:xfrm>
          <a:prstGeom prst="rect">
            <a:avLst/>
          </a:prstGeom>
        </p:spPr>
      </p:pic>
      <p:pic>
        <p:nvPicPr>
          <p:cNvPr id="8" name="Picture 7">
            <a:extLst>
              <a:ext uri="{FF2B5EF4-FFF2-40B4-BE49-F238E27FC236}">
                <a16:creationId xmlns:a16="http://schemas.microsoft.com/office/drawing/2014/main" id="{AA7C9809-F094-0FC4-FD26-D8F5F9E7FECD}"/>
              </a:ext>
            </a:extLst>
          </p:cNvPr>
          <p:cNvPicPr>
            <a:picLocks noChangeAspect="1"/>
          </p:cNvPicPr>
          <p:nvPr userDrawn="1"/>
        </p:nvPicPr>
        <p:blipFill>
          <a:blip r:embed="rId3"/>
          <a:stretch>
            <a:fillRect/>
          </a:stretch>
        </p:blipFill>
        <p:spPr>
          <a:xfrm>
            <a:off x="11127377" y="136525"/>
            <a:ext cx="926672" cy="725487"/>
          </a:xfrm>
          <a:prstGeom prst="rect">
            <a:avLst/>
          </a:prstGeom>
        </p:spPr>
      </p:pic>
      <p:pic>
        <p:nvPicPr>
          <p:cNvPr id="9" name="Picture 8">
            <a:extLst>
              <a:ext uri="{FF2B5EF4-FFF2-40B4-BE49-F238E27FC236}">
                <a16:creationId xmlns:a16="http://schemas.microsoft.com/office/drawing/2014/main" id="{8B41C1F9-F4E9-E1B1-10A2-61AD389FC1A8}"/>
              </a:ext>
            </a:extLst>
          </p:cNvPr>
          <p:cNvPicPr>
            <a:picLocks noChangeAspect="1"/>
          </p:cNvPicPr>
          <p:nvPr userDrawn="1"/>
        </p:nvPicPr>
        <p:blipFill>
          <a:blip r:embed="rId4"/>
          <a:stretch>
            <a:fillRect/>
          </a:stretch>
        </p:blipFill>
        <p:spPr>
          <a:xfrm>
            <a:off x="315884" y="6311900"/>
            <a:ext cx="11554691" cy="499915"/>
          </a:xfrm>
          <a:prstGeom prst="rect">
            <a:avLst/>
          </a:prstGeom>
        </p:spPr>
      </p:pic>
    </p:spTree>
    <p:extLst>
      <p:ext uri="{BB962C8B-B14F-4D97-AF65-F5344CB8AC3E}">
        <p14:creationId xmlns:p14="http://schemas.microsoft.com/office/powerpoint/2010/main" val="735225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0C997-6D29-2D9E-3457-F207A4A6D8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6E924F7-1F17-A297-DC1D-EE78F7C758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098114-AAE6-DB4B-E926-9F35A95B66D5}"/>
              </a:ext>
            </a:extLst>
          </p:cNvPr>
          <p:cNvSpPr>
            <a:spLocks noGrp="1"/>
          </p:cNvSpPr>
          <p:nvPr>
            <p:ph type="dt" sz="half" idx="10"/>
          </p:nvPr>
        </p:nvSpPr>
        <p:spPr/>
        <p:txBody>
          <a:bodyPr/>
          <a:lstStyle/>
          <a:p>
            <a:fld id="{BE6EE4A9-544E-43A4-9DD0-4A1C822B2DB5}" type="datetimeFigureOut">
              <a:rPr lang="en-GB" smtClean="0"/>
              <a:t>28/03/2024</a:t>
            </a:fld>
            <a:endParaRPr lang="en-GB"/>
          </a:p>
        </p:txBody>
      </p:sp>
      <p:sp>
        <p:nvSpPr>
          <p:cNvPr id="5" name="Footer Placeholder 4">
            <a:extLst>
              <a:ext uri="{FF2B5EF4-FFF2-40B4-BE49-F238E27FC236}">
                <a16:creationId xmlns:a16="http://schemas.microsoft.com/office/drawing/2014/main" id="{B5DF2063-2D3B-2501-E34C-EB81B6DD138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F590F9-77F3-B304-D82F-005A1DCE646E}"/>
              </a:ext>
            </a:extLst>
          </p:cNvPr>
          <p:cNvSpPr>
            <a:spLocks noGrp="1"/>
          </p:cNvSpPr>
          <p:nvPr>
            <p:ph type="sldNum" sz="quarter" idx="12"/>
          </p:nvPr>
        </p:nvSpPr>
        <p:spPr/>
        <p:txBody>
          <a:bodyPr/>
          <a:lstStyle/>
          <a:p>
            <a:fld id="{C3128837-884E-4424-B32A-7DD28EC34999}" type="slidenum">
              <a:rPr lang="en-GB" smtClean="0"/>
              <a:t>‹#›</a:t>
            </a:fld>
            <a:endParaRPr lang="en-GB"/>
          </a:p>
        </p:txBody>
      </p:sp>
    </p:spTree>
    <p:extLst>
      <p:ext uri="{BB962C8B-B14F-4D97-AF65-F5344CB8AC3E}">
        <p14:creationId xmlns:p14="http://schemas.microsoft.com/office/powerpoint/2010/main" val="1005870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E781A-CF1F-66AE-2DB1-6DA071BF0B7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AB5D553-AA5E-A4FE-7DB7-2B514D82F5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62881B4-D680-7A41-33C7-0489EAE286D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21031A0-16E5-75AF-41EF-F47766BFED07}"/>
              </a:ext>
            </a:extLst>
          </p:cNvPr>
          <p:cNvSpPr>
            <a:spLocks noGrp="1"/>
          </p:cNvSpPr>
          <p:nvPr>
            <p:ph type="dt" sz="half" idx="10"/>
          </p:nvPr>
        </p:nvSpPr>
        <p:spPr/>
        <p:txBody>
          <a:bodyPr/>
          <a:lstStyle/>
          <a:p>
            <a:fld id="{BE6EE4A9-544E-43A4-9DD0-4A1C822B2DB5}" type="datetimeFigureOut">
              <a:rPr lang="en-GB" smtClean="0"/>
              <a:t>28/03/2024</a:t>
            </a:fld>
            <a:endParaRPr lang="en-GB"/>
          </a:p>
        </p:txBody>
      </p:sp>
      <p:sp>
        <p:nvSpPr>
          <p:cNvPr id="6" name="Footer Placeholder 5">
            <a:extLst>
              <a:ext uri="{FF2B5EF4-FFF2-40B4-BE49-F238E27FC236}">
                <a16:creationId xmlns:a16="http://schemas.microsoft.com/office/drawing/2014/main" id="{B2C41EF5-93AB-C69B-5829-578FCB7378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C985BB-C5CB-3F94-87ED-A5F9F51EBE64}"/>
              </a:ext>
            </a:extLst>
          </p:cNvPr>
          <p:cNvSpPr>
            <a:spLocks noGrp="1"/>
          </p:cNvSpPr>
          <p:nvPr>
            <p:ph type="sldNum" sz="quarter" idx="12"/>
          </p:nvPr>
        </p:nvSpPr>
        <p:spPr/>
        <p:txBody>
          <a:bodyPr/>
          <a:lstStyle/>
          <a:p>
            <a:fld id="{C3128837-884E-4424-B32A-7DD28EC34999}" type="slidenum">
              <a:rPr lang="en-GB" smtClean="0"/>
              <a:t>‹#›</a:t>
            </a:fld>
            <a:endParaRPr lang="en-GB"/>
          </a:p>
        </p:txBody>
      </p:sp>
    </p:spTree>
    <p:extLst>
      <p:ext uri="{BB962C8B-B14F-4D97-AF65-F5344CB8AC3E}">
        <p14:creationId xmlns:p14="http://schemas.microsoft.com/office/powerpoint/2010/main" val="1401866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161DB-641D-E17B-FB93-E68E3AB3614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747CA8C-785F-E3A6-F990-2826B27349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1F4CF32-2B09-E34D-88B7-4289890DD37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465D6E1-4187-061B-E196-922DD21122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B9EFF3-66B2-70DD-911D-FFCC4567EA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2D8661F-D283-A171-0C34-57537EB3E957}"/>
              </a:ext>
            </a:extLst>
          </p:cNvPr>
          <p:cNvSpPr>
            <a:spLocks noGrp="1"/>
          </p:cNvSpPr>
          <p:nvPr>
            <p:ph type="dt" sz="half" idx="10"/>
          </p:nvPr>
        </p:nvSpPr>
        <p:spPr/>
        <p:txBody>
          <a:bodyPr/>
          <a:lstStyle/>
          <a:p>
            <a:fld id="{BE6EE4A9-544E-43A4-9DD0-4A1C822B2DB5}" type="datetimeFigureOut">
              <a:rPr lang="en-GB" smtClean="0"/>
              <a:t>28/03/2024</a:t>
            </a:fld>
            <a:endParaRPr lang="en-GB"/>
          </a:p>
        </p:txBody>
      </p:sp>
      <p:sp>
        <p:nvSpPr>
          <p:cNvPr id="8" name="Footer Placeholder 7">
            <a:extLst>
              <a:ext uri="{FF2B5EF4-FFF2-40B4-BE49-F238E27FC236}">
                <a16:creationId xmlns:a16="http://schemas.microsoft.com/office/drawing/2014/main" id="{1FBE2B14-67F0-C5C2-C846-53E31E18B5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81FB300-2C2D-49E3-CAF8-980B2548A976}"/>
              </a:ext>
            </a:extLst>
          </p:cNvPr>
          <p:cNvSpPr>
            <a:spLocks noGrp="1"/>
          </p:cNvSpPr>
          <p:nvPr>
            <p:ph type="sldNum" sz="quarter" idx="12"/>
          </p:nvPr>
        </p:nvSpPr>
        <p:spPr/>
        <p:txBody>
          <a:bodyPr/>
          <a:lstStyle/>
          <a:p>
            <a:fld id="{C3128837-884E-4424-B32A-7DD28EC34999}" type="slidenum">
              <a:rPr lang="en-GB" smtClean="0"/>
              <a:t>‹#›</a:t>
            </a:fld>
            <a:endParaRPr lang="en-GB"/>
          </a:p>
        </p:txBody>
      </p:sp>
    </p:spTree>
    <p:extLst>
      <p:ext uri="{BB962C8B-B14F-4D97-AF65-F5344CB8AC3E}">
        <p14:creationId xmlns:p14="http://schemas.microsoft.com/office/powerpoint/2010/main" val="4008186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57C78-8775-FDEF-DCBE-EDEEDDDBB60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75E29D1-33EA-613E-9BBB-E6562BDFC33D}"/>
              </a:ext>
            </a:extLst>
          </p:cNvPr>
          <p:cNvSpPr>
            <a:spLocks noGrp="1"/>
          </p:cNvSpPr>
          <p:nvPr>
            <p:ph type="dt" sz="half" idx="10"/>
          </p:nvPr>
        </p:nvSpPr>
        <p:spPr/>
        <p:txBody>
          <a:bodyPr/>
          <a:lstStyle/>
          <a:p>
            <a:fld id="{BE6EE4A9-544E-43A4-9DD0-4A1C822B2DB5}" type="datetimeFigureOut">
              <a:rPr lang="en-GB" smtClean="0"/>
              <a:t>28/03/2024</a:t>
            </a:fld>
            <a:endParaRPr lang="en-GB"/>
          </a:p>
        </p:txBody>
      </p:sp>
      <p:sp>
        <p:nvSpPr>
          <p:cNvPr id="4" name="Footer Placeholder 3">
            <a:extLst>
              <a:ext uri="{FF2B5EF4-FFF2-40B4-BE49-F238E27FC236}">
                <a16:creationId xmlns:a16="http://schemas.microsoft.com/office/drawing/2014/main" id="{84508F7A-00D4-D041-930B-D3FE5AB34DA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EA23317-AFD8-203A-6FBE-BCE39B58D7CC}"/>
              </a:ext>
            </a:extLst>
          </p:cNvPr>
          <p:cNvSpPr>
            <a:spLocks noGrp="1"/>
          </p:cNvSpPr>
          <p:nvPr>
            <p:ph type="sldNum" sz="quarter" idx="12"/>
          </p:nvPr>
        </p:nvSpPr>
        <p:spPr/>
        <p:txBody>
          <a:bodyPr/>
          <a:lstStyle/>
          <a:p>
            <a:fld id="{C3128837-884E-4424-B32A-7DD28EC34999}" type="slidenum">
              <a:rPr lang="en-GB" smtClean="0"/>
              <a:t>‹#›</a:t>
            </a:fld>
            <a:endParaRPr lang="en-GB"/>
          </a:p>
        </p:txBody>
      </p:sp>
    </p:spTree>
    <p:extLst>
      <p:ext uri="{BB962C8B-B14F-4D97-AF65-F5344CB8AC3E}">
        <p14:creationId xmlns:p14="http://schemas.microsoft.com/office/powerpoint/2010/main" val="2638236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F9E307-C61D-88B4-08FE-0E93BE678654}"/>
              </a:ext>
            </a:extLst>
          </p:cNvPr>
          <p:cNvSpPr>
            <a:spLocks noGrp="1"/>
          </p:cNvSpPr>
          <p:nvPr>
            <p:ph type="dt" sz="half" idx="10"/>
          </p:nvPr>
        </p:nvSpPr>
        <p:spPr/>
        <p:txBody>
          <a:bodyPr/>
          <a:lstStyle/>
          <a:p>
            <a:fld id="{BE6EE4A9-544E-43A4-9DD0-4A1C822B2DB5}" type="datetimeFigureOut">
              <a:rPr lang="en-GB" smtClean="0"/>
              <a:t>28/03/2024</a:t>
            </a:fld>
            <a:endParaRPr lang="en-GB"/>
          </a:p>
        </p:txBody>
      </p:sp>
      <p:sp>
        <p:nvSpPr>
          <p:cNvPr id="3" name="Footer Placeholder 2">
            <a:extLst>
              <a:ext uri="{FF2B5EF4-FFF2-40B4-BE49-F238E27FC236}">
                <a16:creationId xmlns:a16="http://schemas.microsoft.com/office/drawing/2014/main" id="{40523968-F585-E542-DC72-15C0A0FF11A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AC030CF-9D0B-FD6B-8C62-5E319AA1672F}"/>
              </a:ext>
            </a:extLst>
          </p:cNvPr>
          <p:cNvSpPr>
            <a:spLocks noGrp="1"/>
          </p:cNvSpPr>
          <p:nvPr>
            <p:ph type="sldNum" sz="quarter" idx="12"/>
          </p:nvPr>
        </p:nvSpPr>
        <p:spPr/>
        <p:txBody>
          <a:bodyPr/>
          <a:lstStyle/>
          <a:p>
            <a:fld id="{C3128837-884E-4424-B32A-7DD28EC34999}" type="slidenum">
              <a:rPr lang="en-GB" smtClean="0"/>
              <a:t>‹#›</a:t>
            </a:fld>
            <a:endParaRPr lang="en-GB"/>
          </a:p>
        </p:txBody>
      </p:sp>
    </p:spTree>
    <p:extLst>
      <p:ext uri="{BB962C8B-B14F-4D97-AF65-F5344CB8AC3E}">
        <p14:creationId xmlns:p14="http://schemas.microsoft.com/office/powerpoint/2010/main" val="1140150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2F66A-B3C6-9165-77BB-0A3340DD11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6BAA7B3-0899-6C2A-9DEA-58FECE9F6E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E35D3C3-6BEA-A137-AF6C-DB20E6E427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2779B1-4F8C-C174-FC0C-8688758649CC}"/>
              </a:ext>
            </a:extLst>
          </p:cNvPr>
          <p:cNvSpPr>
            <a:spLocks noGrp="1"/>
          </p:cNvSpPr>
          <p:nvPr>
            <p:ph type="dt" sz="half" idx="10"/>
          </p:nvPr>
        </p:nvSpPr>
        <p:spPr/>
        <p:txBody>
          <a:bodyPr/>
          <a:lstStyle/>
          <a:p>
            <a:fld id="{BE6EE4A9-544E-43A4-9DD0-4A1C822B2DB5}" type="datetimeFigureOut">
              <a:rPr lang="en-GB" smtClean="0"/>
              <a:t>28/03/2024</a:t>
            </a:fld>
            <a:endParaRPr lang="en-GB"/>
          </a:p>
        </p:txBody>
      </p:sp>
      <p:sp>
        <p:nvSpPr>
          <p:cNvPr id="6" name="Footer Placeholder 5">
            <a:extLst>
              <a:ext uri="{FF2B5EF4-FFF2-40B4-BE49-F238E27FC236}">
                <a16:creationId xmlns:a16="http://schemas.microsoft.com/office/drawing/2014/main" id="{BC7895AF-12A0-F62F-FFDF-2CE15CE66E1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9EC7D9-9079-365B-063A-83BFC606F255}"/>
              </a:ext>
            </a:extLst>
          </p:cNvPr>
          <p:cNvSpPr>
            <a:spLocks noGrp="1"/>
          </p:cNvSpPr>
          <p:nvPr>
            <p:ph type="sldNum" sz="quarter" idx="12"/>
          </p:nvPr>
        </p:nvSpPr>
        <p:spPr/>
        <p:txBody>
          <a:bodyPr/>
          <a:lstStyle/>
          <a:p>
            <a:fld id="{C3128837-884E-4424-B32A-7DD28EC34999}" type="slidenum">
              <a:rPr lang="en-GB" smtClean="0"/>
              <a:t>‹#›</a:t>
            </a:fld>
            <a:endParaRPr lang="en-GB"/>
          </a:p>
        </p:txBody>
      </p:sp>
    </p:spTree>
    <p:extLst>
      <p:ext uri="{BB962C8B-B14F-4D97-AF65-F5344CB8AC3E}">
        <p14:creationId xmlns:p14="http://schemas.microsoft.com/office/powerpoint/2010/main" val="2828080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85F6D-4E6D-9911-D175-F38AC1E5E6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30E60E9-7C7B-E6F2-45EE-C9EE968872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C9282B6-3175-6241-246E-F5DBA0E1B6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728148-1765-F11E-55C4-1C6AE76370CE}"/>
              </a:ext>
            </a:extLst>
          </p:cNvPr>
          <p:cNvSpPr>
            <a:spLocks noGrp="1"/>
          </p:cNvSpPr>
          <p:nvPr>
            <p:ph type="dt" sz="half" idx="10"/>
          </p:nvPr>
        </p:nvSpPr>
        <p:spPr/>
        <p:txBody>
          <a:bodyPr/>
          <a:lstStyle/>
          <a:p>
            <a:fld id="{BE6EE4A9-544E-43A4-9DD0-4A1C822B2DB5}" type="datetimeFigureOut">
              <a:rPr lang="en-GB" smtClean="0"/>
              <a:t>28/03/2024</a:t>
            </a:fld>
            <a:endParaRPr lang="en-GB"/>
          </a:p>
        </p:txBody>
      </p:sp>
      <p:sp>
        <p:nvSpPr>
          <p:cNvPr id="6" name="Footer Placeholder 5">
            <a:extLst>
              <a:ext uri="{FF2B5EF4-FFF2-40B4-BE49-F238E27FC236}">
                <a16:creationId xmlns:a16="http://schemas.microsoft.com/office/drawing/2014/main" id="{62DBA875-0BB8-0CB6-607F-83C3969255B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B08491B-9677-C653-8B50-38152D1E80E1}"/>
              </a:ext>
            </a:extLst>
          </p:cNvPr>
          <p:cNvSpPr>
            <a:spLocks noGrp="1"/>
          </p:cNvSpPr>
          <p:nvPr>
            <p:ph type="sldNum" sz="quarter" idx="12"/>
          </p:nvPr>
        </p:nvSpPr>
        <p:spPr/>
        <p:txBody>
          <a:bodyPr/>
          <a:lstStyle/>
          <a:p>
            <a:fld id="{C3128837-884E-4424-B32A-7DD28EC34999}" type="slidenum">
              <a:rPr lang="en-GB" smtClean="0"/>
              <a:t>‹#›</a:t>
            </a:fld>
            <a:endParaRPr lang="en-GB"/>
          </a:p>
        </p:txBody>
      </p:sp>
    </p:spTree>
    <p:extLst>
      <p:ext uri="{BB962C8B-B14F-4D97-AF65-F5344CB8AC3E}">
        <p14:creationId xmlns:p14="http://schemas.microsoft.com/office/powerpoint/2010/main" val="3859298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B246E2-C5D8-61C9-E4CC-5E31C32909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8ED566-030B-7D8C-4F4F-B9B5CDABD7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1DF4FD1-8134-9694-6CAF-E03526F762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6EE4A9-544E-43A4-9DD0-4A1C822B2DB5}" type="datetimeFigureOut">
              <a:rPr lang="en-GB" smtClean="0"/>
              <a:t>28/03/2024</a:t>
            </a:fld>
            <a:endParaRPr lang="en-GB"/>
          </a:p>
        </p:txBody>
      </p:sp>
      <p:sp>
        <p:nvSpPr>
          <p:cNvPr id="5" name="Footer Placeholder 4">
            <a:extLst>
              <a:ext uri="{FF2B5EF4-FFF2-40B4-BE49-F238E27FC236}">
                <a16:creationId xmlns:a16="http://schemas.microsoft.com/office/drawing/2014/main" id="{CDCE8FB1-D9FD-9482-7E65-75B3AE6F99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ABEB074-EE6F-B8D5-D92C-F7BF928AE2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128837-884E-4424-B32A-7DD28EC34999}" type="slidenum">
              <a:rPr lang="en-GB" smtClean="0"/>
              <a:t>‹#›</a:t>
            </a:fld>
            <a:endParaRPr lang="en-GB"/>
          </a:p>
        </p:txBody>
      </p:sp>
    </p:spTree>
    <p:extLst>
      <p:ext uri="{BB962C8B-B14F-4D97-AF65-F5344CB8AC3E}">
        <p14:creationId xmlns:p14="http://schemas.microsoft.com/office/powerpoint/2010/main" val="33010068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048C71F-8C60-8E4E-D276-5ADCF878A4F6}"/>
              </a:ext>
            </a:extLst>
          </p:cNvPr>
          <p:cNvSpPr>
            <a:spLocks noGrp="1"/>
          </p:cNvSpPr>
          <p:nvPr>
            <p:ph type="title"/>
          </p:nvPr>
        </p:nvSpPr>
        <p:spPr>
          <a:xfrm>
            <a:off x="847630" y="534445"/>
            <a:ext cx="10515600" cy="815350"/>
          </a:xfrm>
        </p:spPr>
        <p:txBody>
          <a:bodyPr vert="horz" lIns="91440" tIns="45720" rIns="91440" bIns="45720" rtlCol="0" anchor="ctr">
            <a:normAutofit/>
          </a:bodyPr>
          <a:lstStyle/>
          <a:p>
            <a:pPr algn="ctr"/>
            <a:r>
              <a:rPr lang="en-US" sz="3200" b="1" i="0" u="none" strike="noStrike" kern="1200" baseline="0" dirty="0">
                <a:solidFill>
                  <a:schemeClr val="accent1"/>
                </a:solidFill>
                <a:latin typeface="+mj-lt"/>
                <a:ea typeface="+mj-ea"/>
                <a:cs typeface="+mj-cs"/>
              </a:rPr>
              <a:t>At a glance </a:t>
            </a:r>
            <a:r>
              <a:rPr lang="en-US" sz="3200" b="1" dirty="0">
                <a:solidFill>
                  <a:schemeClr val="accent1"/>
                </a:solidFill>
              </a:rPr>
              <a:t>summary - Frimley ICB Gender Pay Gap March 2023</a:t>
            </a:r>
            <a:endParaRPr lang="en-US" sz="3200" b="1" kern="1200" dirty="0">
              <a:solidFill>
                <a:schemeClr val="accent1"/>
              </a:solidFill>
              <a:latin typeface="+mj-lt"/>
              <a:ea typeface="+mj-ea"/>
              <a:cs typeface="+mj-cs"/>
            </a:endParaRPr>
          </a:p>
        </p:txBody>
      </p:sp>
      <p:sp>
        <p:nvSpPr>
          <p:cNvPr id="3" name="TextBox 2">
            <a:extLst>
              <a:ext uri="{FF2B5EF4-FFF2-40B4-BE49-F238E27FC236}">
                <a16:creationId xmlns:a16="http://schemas.microsoft.com/office/drawing/2014/main" id="{A6A14988-2FBE-EBFF-FE3B-FFE1F1415F5A}"/>
              </a:ext>
            </a:extLst>
          </p:cNvPr>
          <p:cNvSpPr txBox="1"/>
          <p:nvPr/>
        </p:nvSpPr>
        <p:spPr>
          <a:xfrm>
            <a:off x="837999" y="2180262"/>
            <a:ext cx="4062276" cy="1200329"/>
          </a:xfrm>
          <a:prstGeom prst="rect">
            <a:avLst/>
          </a:prstGeom>
          <a:noFill/>
          <a:ln>
            <a:solidFill>
              <a:srgbClr val="7030A0"/>
            </a:solidFill>
          </a:ln>
        </p:spPr>
        <p:txBody>
          <a:bodyPr wrap="square" rtlCol="0">
            <a:spAutoFit/>
          </a:bodyPr>
          <a:lstStyle/>
          <a:p>
            <a:r>
              <a:rPr lang="en-GB" dirty="0"/>
              <a:t>The </a:t>
            </a:r>
            <a:r>
              <a:rPr lang="en-GB" b="1" dirty="0">
                <a:solidFill>
                  <a:srgbClr val="7030A0"/>
                </a:solidFill>
              </a:rPr>
              <a:t>gender</a:t>
            </a:r>
            <a:r>
              <a:rPr lang="en-GB" dirty="0"/>
              <a:t> pay gap</a:t>
            </a:r>
          </a:p>
          <a:p>
            <a:r>
              <a:rPr lang="en-GB" dirty="0"/>
              <a:t>Is the difference between the average earning of men and women, expressed relative to men’s earnings.</a:t>
            </a:r>
          </a:p>
        </p:txBody>
      </p:sp>
      <p:sp>
        <p:nvSpPr>
          <p:cNvPr id="4" name="TextBox 3">
            <a:extLst>
              <a:ext uri="{FF2B5EF4-FFF2-40B4-BE49-F238E27FC236}">
                <a16:creationId xmlns:a16="http://schemas.microsoft.com/office/drawing/2014/main" id="{5F0E0137-C061-EDA3-71B2-3B1F9CED34F4}"/>
              </a:ext>
            </a:extLst>
          </p:cNvPr>
          <p:cNvSpPr txBox="1"/>
          <p:nvPr/>
        </p:nvSpPr>
        <p:spPr>
          <a:xfrm>
            <a:off x="847630" y="3606749"/>
            <a:ext cx="4062276" cy="923330"/>
          </a:xfrm>
          <a:prstGeom prst="rect">
            <a:avLst/>
          </a:prstGeom>
          <a:noFill/>
          <a:ln>
            <a:solidFill>
              <a:schemeClr val="accent1"/>
            </a:solidFill>
          </a:ln>
        </p:spPr>
        <p:txBody>
          <a:bodyPr wrap="square" rtlCol="0">
            <a:spAutoFit/>
          </a:bodyPr>
          <a:lstStyle/>
          <a:p>
            <a:r>
              <a:rPr lang="en-GB" dirty="0"/>
              <a:t>The </a:t>
            </a:r>
            <a:r>
              <a:rPr lang="en-GB" b="1" dirty="0">
                <a:solidFill>
                  <a:schemeClr val="accent1"/>
                </a:solidFill>
              </a:rPr>
              <a:t>mean</a:t>
            </a:r>
            <a:r>
              <a:rPr lang="en-GB" dirty="0">
                <a:solidFill>
                  <a:schemeClr val="accent2"/>
                </a:solidFill>
              </a:rPr>
              <a:t> </a:t>
            </a:r>
            <a:r>
              <a:rPr lang="en-GB" dirty="0"/>
              <a:t>pay gap</a:t>
            </a:r>
          </a:p>
          <a:p>
            <a:r>
              <a:rPr lang="en-GB" dirty="0"/>
              <a:t>Is the difference between average hourly earnings of men and women.</a:t>
            </a:r>
          </a:p>
        </p:txBody>
      </p:sp>
      <p:sp>
        <p:nvSpPr>
          <p:cNvPr id="6" name="TextBox 5">
            <a:extLst>
              <a:ext uri="{FF2B5EF4-FFF2-40B4-BE49-F238E27FC236}">
                <a16:creationId xmlns:a16="http://schemas.microsoft.com/office/drawing/2014/main" id="{1D5F63AD-0A2C-1847-9E59-F63AA782FA63}"/>
              </a:ext>
            </a:extLst>
          </p:cNvPr>
          <p:cNvSpPr txBox="1"/>
          <p:nvPr/>
        </p:nvSpPr>
        <p:spPr>
          <a:xfrm>
            <a:off x="847630" y="4821577"/>
            <a:ext cx="4062276" cy="1200329"/>
          </a:xfrm>
          <a:prstGeom prst="rect">
            <a:avLst/>
          </a:prstGeom>
          <a:noFill/>
          <a:ln>
            <a:solidFill>
              <a:srgbClr val="0070C0"/>
            </a:solidFill>
          </a:ln>
        </p:spPr>
        <p:txBody>
          <a:bodyPr wrap="square" rtlCol="0">
            <a:spAutoFit/>
          </a:bodyPr>
          <a:lstStyle/>
          <a:p>
            <a:r>
              <a:rPr lang="en-GB" dirty="0"/>
              <a:t>The </a:t>
            </a:r>
            <a:r>
              <a:rPr lang="en-GB" b="1" dirty="0">
                <a:solidFill>
                  <a:schemeClr val="accent1"/>
                </a:solidFill>
              </a:rPr>
              <a:t>median</a:t>
            </a:r>
            <a:r>
              <a:rPr lang="en-GB" dirty="0"/>
              <a:t> pay gap</a:t>
            </a:r>
          </a:p>
          <a:p>
            <a:r>
              <a:rPr lang="en-GB" dirty="0"/>
              <a:t>Is the difference between the midpoints in the ranges of hourly earnings for men and women.</a:t>
            </a:r>
          </a:p>
        </p:txBody>
      </p:sp>
      <p:pic>
        <p:nvPicPr>
          <p:cNvPr id="7" name="Picture 4" descr="Green man icon (png symbol)">
            <a:extLst>
              <a:ext uri="{FF2B5EF4-FFF2-40B4-BE49-F238E27FC236}">
                <a16:creationId xmlns:a16="http://schemas.microsoft.com/office/drawing/2014/main" id="{8E72145D-DFC3-0618-008C-F7377FBE688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394" r="21200"/>
          <a:stretch/>
        </p:blipFill>
        <p:spPr bwMode="auto">
          <a:xfrm>
            <a:off x="5476285" y="2141737"/>
            <a:ext cx="699548" cy="123885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Orange Female Symbol Clip Art at Clker.com - vector clip art online,  royalty free &amp; public domain">
            <a:extLst>
              <a:ext uri="{FF2B5EF4-FFF2-40B4-BE49-F238E27FC236}">
                <a16:creationId xmlns:a16="http://schemas.microsoft.com/office/drawing/2014/main" id="{9A66A6D5-03CB-1901-8EBC-76BE8BFA59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6672" y="2219748"/>
            <a:ext cx="439538" cy="112135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21D4C74-33EC-CFE1-89B2-DCF4143C4166}"/>
              </a:ext>
            </a:extLst>
          </p:cNvPr>
          <p:cNvSpPr txBox="1"/>
          <p:nvPr/>
        </p:nvSpPr>
        <p:spPr>
          <a:xfrm>
            <a:off x="5111561" y="3595318"/>
            <a:ext cx="1987738" cy="646331"/>
          </a:xfrm>
          <a:prstGeom prst="rect">
            <a:avLst/>
          </a:prstGeom>
          <a:noFill/>
          <a:ln>
            <a:solidFill>
              <a:srgbClr val="0070C0"/>
            </a:solidFill>
          </a:ln>
        </p:spPr>
        <p:txBody>
          <a:bodyPr wrap="square" rtlCol="0">
            <a:spAutoFit/>
          </a:bodyPr>
          <a:lstStyle/>
          <a:p>
            <a:r>
              <a:rPr lang="en-GB" dirty="0"/>
              <a:t>On average men earn £39 per hour</a:t>
            </a:r>
          </a:p>
        </p:txBody>
      </p:sp>
      <p:sp>
        <p:nvSpPr>
          <p:cNvPr id="11" name="TextBox 10">
            <a:extLst>
              <a:ext uri="{FF2B5EF4-FFF2-40B4-BE49-F238E27FC236}">
                <a16:creationId xmlns:a16="http://schemas.microsoft.com/office/drawing/2014/main" id="{ABC7008F-4537-F723-9CC3-E44E31F9185D}"/>
              </a:ext>
            </a:extLst>
          </p:cNvPr>
          <p:cNvSpPr txBox="1"/>
          <p:nvPr/>
        </p:nvSpPr>
        <p:spPr>
          <a:xfrm>
            <a:off x="7266622" y="3595317"/>
            <a:ext cx="1987738" cy="646331"/>
          </a:xfrm>
          <a:prstGeom prst="rect">
            <a:avLst/>
          </a:prstGeom>
          <a:noFill/>
          <a:ln>
            <a:solidFill>
              <a:schemeClr val="accent1"/>
            </a:solidFill>
          </a:ln>
        </p:spPr>
        <p:txBody>
          <a:bodyPr wrap="square" rtlCol="0">
            <a:spAutoFit/>
          </a:bodyPr>
          <a:lstStyle/>
          <a:p>
            <a:r>
              <a:rPr lang="en-GB" dirty="0"/>
              <a:t>On average women earn £31 per hour </a:t>
            </a:r>
          </a:p>
        </p:txBody>
      </p:sp>
      <p:sp>
        <p:nvSpPr>
          <p:cNvPr id="12" name="TextBox 11">
            <a:extLst>
              <a:ext uri="{FF2B5EF4-FFF2-40B4-BE49-F238E27FC236}">
                <a16:creationId xmlns:a16="http://schemas.microsoft.com/office/drawing/2014/main" id="{D539C3B4-FE4E-8930-09E3-1744729AF7DB}"/>
              </a:ext>
            </a:extLst>
          </p:cNvPr>
          <p:cNvSpPr txBox="1"/>
          <p:nvPr/>
        </p:nvSpPr>
        <p:spPr>
          <a:xfrm>
            <a:off x="5145530" y="4819564"/>
            <a:ext cx="1987738" cy="1200329"/>
          </a:xfrm>
          <a:prstGeom prst="rect">
            <a:avLst/>
          </a:prstGeom>
          <a:noFill/>
          <a:ln>
            <a:solidFill>
              <a:srgbClr val="0070C0"/>
            </a:solidFill>
          </a:ln>
        </p:spPr>
        <p:txBody>
          <a:bodyPr wrap="square" rtlCol="0">
            <a:spAutoFit/>
          </a:bodyPr>
          <a:lstStyle/>
          <a:p>
            <a:r>
              <a:rPr lang="en-GB" dirty="0"/>
              <a:t>The median hourly rate earned by men is </a:t>
            </a:r>
          </a:p>
          <a:p>
            <a:r>
              <a:rPr lang="en-GB" dirty="0"/>
              <a:t>£34 per hour  </a:t>
            </a:r>
          </a:p>
        </p:txBody>
      </p:sp>
      <p:sp>
        <p:nvSpPr>
          <p:cNvPr id="13" name="TextBox 12">
            <a:extLst>
              <a:ext uri="{FF2B5EF4-FFF2-40B4-BE49-F238E27FC236}">
                <a16:creationId xmlns:a16="http://schemas.microsoft.com/office/drawing/2014/main" id="{165AD28D-1000-F550-E666-B32B26C2003F}"/>
              </a:ext>
            </a:extLst>
          </p:cNvPr>
          <p:cNvSpPr txBox="1"/>
          <p:nvPr/>
        </p:nvSpPr>
        <p:spPr>
          <a:xfrm>
            <a:off x="7282096" y="4825892"/>
            <a:ext cx="1987738" cy="1200329"/>
          </a:xfrm>
          <a:prstGeom prst="rect">
            <a:avLst/>
          </a:prstGeom>
          <a:noFill/>
          <a:ln>
            <a:solidFill>
              <a:srgbClr val="0070C0"/>
            </a:solidFill>
          </a:ln>
        </p:spPr>
        <p:txBody>
          <a:bodyPr wrap="square" rtlCol="0">
            <a:spAutoFit/>
          </a:bodyPr>
          <a:lstStyle/>
          <a:p>
            <a:r>
              <a:rPr lang="en-GB" dirty="0"/>
              <a:t>The median hourly rate earned by women is  £26</a:t>
            </a:r>
          </a:p>
          <a:p>
            <a:r>
              <a:rPr lang="en-GB" dirty="0"/>
              <a:t>per hour</a:t>
            </a:r>
          </a:p>
        </p:txBody>
      </p:sp>
      <p:sp>
        <p:nvSpPr>
          <p:cNvPr id="15" name="TextBox 14">
            <a:extLst>
              <a:ext uri="{FF2B5EF4-FFF2-40B4-BE49-F238E27FC236}">
                <a16:creationId xmlns:a16="http://schemas.microsoft.com/office/drawing/2014/main" id="{7E66606F-D4B8-9BCD-471F-8531B6AC90CE}"/>
              </a:ext>
            </a:extLst>
          </p:cNvPr>
          <p:cNvSpPr txBox="1"/>
          <p:nvPr/>
        </p:nvSpPr>
        <p:spPr>
          <a:xfrm>
            <a:off x="9421684" y="3606749"/>
            <a:ext cx="1987738" cy="646331"/>
          </a:xfrm>
          <a:prstGeom prst="rect">
            <a:avLst/>
          </a:prstGeom>
          <a:noFill/>
          <a:ln>
            <a:solidFill>
              <a:schemeClr val="accent1"/>
            </a:solidFill>
          </a:ln>
        </p:spPr>
        <p:txBody>
          <a:bodyPr wrap="square" rtlCol="0">
            <a:spAutoFit/>
          </a:bodyPr>
          <a:lstStyle/>
          <a:p>
            <a:r>
              <a:rPr lang="en-GB" dirty="0"/>
              <a:t>The mean pay gap is 20%</a:t>
            </a:r>
          </a:p>
        </p:txBody>
      </p:sp>
      <p:sp>
        <p:nvSpPr>
          <p:cNvPr id="16" name="TextBox 15">
            <a:extLst>
              <a:ext uri="{FF2B5EF4-FFF2-40B4-BE49-F238E27FC236}">
                <a16:creationId xmlns:a16="http://schemas.microsoft.com/office/drawing/2014/main" id="{5A306F4A-6AEF-AA49-2540-6133255164A4}"/>
              </a:ext>
            </a:extLst>
          </p:cNvPr>
          <p:cNvSpPr txBox="1"/>
          <p:nvPr/>
        </p:nvSpPr>
        <p:spPr>
          <a:xfrm>
            <a:off x="9421684" y="4819564"/>
            <a:ext cx="1987738" cy="646331"/>
          </a:xfrm>
          <a:prstGeom prst="rect">
            <a:avLst/>
          </a:prstGeom>
          <a:noFill/>
          <a:ln>
            <a:solidFill>
              <a:schemeClr val="accent1"/>
            </a:solidFill>
          </a:ln>
        </p:spPr>
        <p:txBody>
          <a:bodyPr wrap="square" rtlCol="0">
            <a:spAutoFit/>
          </a:bodyPr>
          <a:lstStyle/>
          <a:p>
            <a:r>
              <a:rPr lang="en-GB" dirty="0"/>
              <a:t>The median pay gap is 25%</a:t>
            </a:r>
          </a:p>
        </p:txBody>
      </p:sp>
      <p:pic>
        <p:nvPicPr>
          <p:cNvPr id="2050" name="Picture 2" descr="International Women's Day - closing the gender pay gap at Fujitsu is an  important work in progress">
            <a:extLst>
              <a:ext uri="{FF2B5EF4-FFF2-40B4-BE49-F238E27FC236}">
                <a16:creationId xmlns:a16="http://schemas.microsoft.com/office/drawing/2014/main" id="{AE21E3CB-7386-E212-F0D6-4055FC5458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5716" y="2244912"/>
            <a:ext cx="1533730" cy="11848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2FEDCEFE-943C-435B-348D-D656BE55E5E5}"/>
              </a:ext>
            </a:extLst>
          </p:cNvPr>
          <p:cNvSpPr txBox="1"/>
          <p:nvPr/>
        </p:nvSpPr>
        <p:spPr>
          <a:xfrm>
            <a:off x="838199" y="1370861"/>
            <a:ext cx="10417946" cy="646331"/>
          </a:xfrm>
          <a:prstGeom prst="rect">
            <a:avLst/>
          </a:prstGeom>
          <a:noFill/>
          <a:ln>
            <a:solidFill>
              <a:schemeClr val="accent1"/>
            </a:solidFill>
          </a:ln>
        </p:spPr>
        <p:txBody>
          <a:bodyPr wrap="square" rtlCol="0">
            <a:spAutoFit/>
          </a:bodyPr>
          <a:lstStyle/>
          <a:p>
            <a:r>
              <a:rPr lang="en-GB" dirty="0"/>
              <a:t>Based on data gathered in March 2023, the mean pay gap is </a:t>
            </a:r>
            <a:r>
              <a:rPr lang="en-GB" dirty="0">
                <a:solidFill>
                  <a:schemeClr val="accent2"/>
                </a:solidFill>
              </a:rPr>
              <a:t>20% </a:t>
            </a:r>
            <a:r>
              <a:rPr lang="en-GB" dirty="0"/>
              <a:t>and the median pay gap is </a:t>
            </a:r>
            <a:r>
              <a:rPr lang="en-GB" dirty="0">
                <a:solidFill>
                  <a:schemeClr val="accent2"/>
                </a:solidFill>
              </a:rPr>
              <a:t>25%</a:t>
            </a:r>
          </a:p>
          <a:p>
            <a:r>
              <a:rPr lang="en-GB" dirty="0"/>
              <a:t>In this organisation, women earn 75 pence for every £1 that men earn when comparing median hourly pay. </a:t>
            </a:r>
          </a:p>
        </p:txBody>
      </p:sp>
      <p:sp>
        <p:nvSpPr>
          <p:cNvPr id="17" name="Oval 16">
            <a:extLst>
              <a:ext uri="{FF2B5EF4-FFF2-40B4-BE49-F238E27FC236}">
                <a16:creationId xmlns:a16="http://schemas.microsoft.com/office/drawing/2014/main" id="{9E8DBCD8-5A83-1B3D-9A87-C34573E56BB3}"/>
              </a:ext>
            </a:extLst>
          </p:cNvPr>
          <p:cNvSpPr/>
          <p:nvPr/>
        </p:nvSpPr>
        <p:spPr>
          <a:xfrm>
            <a:off x="6105430" y="2428835"/>
            <a:ext cx="623970" cy="569342"/>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b="1" dirty="0">
                <a:solidFill>
                  <a:schemeClr val="tx1"/>
                </a:solidFill>
              </a:rPr>
              <a:t>£1</a:t>
            </a:r>
          </a:p>
        </p:txBody>
      </p:sp>
      <p:sp>
        <p:nvSpPr>
          <p:cNvPr id="18" name="Oval 17">
            <a:extLst>
              <a:ext uri="{FF2B5EF4-FFF2-40B4-BE49-F238E27FC236}">
                <a16:creationId xmlns:a16="http://schemas.microsoft.com/office/drawing/2014/main" id="{DA25AB1E-BFD3-35C3-7C94-44773E8C3E44}"/>
              </a:ext>
            </a:extLst>
          </p:cNvPr>
          <p:cNvSpPr/>
          <p:nvPr/>
        </p:nvSpPr>
        <p:spPr>
          <a:xfrm>
            <a:off x="8409205" y="2476493"/>
            <a:ext cx="633935" cy="569342"/>
          </a:xfrm>
          <a:prstGeom prst="ellipse">
            <a:avLst/>
          </a:prstGeom>
          <a:solidFill>
            <a:schemeClr val="accent2"/>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b="1" dirty="0">
                <a:solidFill>
                  <a:schemeClr val="tx1"/>
                </a:solidFill>
              </a:rPr>
              <a:t>75p</a:t>
            </a:r>
          </a:p>
        </p:txBody>
      </p:sp>
      <p:pic>
        <p:nvPicPr>
          <p:cNvPr id="23" name="Picture 22" descr="A screenshot of a video game&#10;&#10;Description automatically generated with medium confidence">
            <a:extLst>
              <a:ext uri="{FF2B5EF4-FFF2-40B4-BE49-F238E27FC236}">
                <a16:creationId xmlns:a16="http://schemas.microsoft.com/office/drawing/2014/main" id="{37E91D3F-04D9-001B-4FEC-583066121C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418" y="117687"/>
            <a:ext cx="2597415" cy="498793"/>
          </a:xfrm>
          <a:prstGeom prst="rect">
            <a:avLst/>
          </a:prstGeom>
        </p:spPr>
      </p:pic>
      <p:pic>
        <p:nvPicPr>
          <p:cNvPr id="24" name="Picture 23">
            <a:extLst>
              <a:ext uri="{FF2B5EF4-FFF2-40B4-BE49-F238E27FC236}">
                <a16:creationId xmlns:a16="http://schemas.microsoft.com/office/drawing/2014/main" id="{CFE9A582-C7DA-DD3F-0E8D-700FB437390C}"/>
              </a:ext>
            </a:extLst>
          </p:cNvPr>
          <p:cNvPicPr>
            <a:picLocks noChangeAspect="1"/>
          </p:cNvPicPr>
          <p:nvPr/>
        </p:nvPicPr>
        <p:blipFill>
          <a:blip r:embed="rId6"/>
          <a:stretch>
            <a:fillRect/>
          </a:stretch>
        </p:blipFill>
        <p:spPr>
          <a:xfrm>
            <a:off x="11123969" y="96679"/>
            <a:ext cx="926672" cy="725487"/>
          </a:xfrm>
          <a:prstGeom prst="rect">
            <a:avLst/>
          </a:prstGeom>
        </p:spPr>
      </p:pic>
      <p:pic>
        <p:nvPicPr>
          <p:cNvPr id="25" name="Picture 24">
            <a:extLst>
              <a:ext uri="{FF2B5EF4-FFF2-40B4-BE49-F238E27FC236}">
                <a16:creationId xmlns:a16="http://schemas.microsoft.com/office/drawing/2014/main" id="{E564950A-56BA-580B-C973-472CCCF8FC85}"/>
              </a:ext>
            </a:extLst>
          </p:cNvPr>
          <p:cNvPicPr>
            <a:picLocks noChangeAspect="1"/>
          </p:cNvPicPr>
          <p:nvPr/>
        </p:nvPicPr>
        <p:blipFill>
          <a:blip r:embed="rId7"/>
          <a:stretch>
            <a:fillRect/>
          </a:stretch>
        </p:blipFill>
        <p:spPr>
          <a:xfrm>
            <a:off x="263370" y="6354119"/>
            <a:ext cx="11567604" cy="377436"/>
          </a:xfrm>
          <a:prstGeom prst="rect">
            <a:avLst/>
          </a:prstGeom>
        </p:spPr>
      </p:pic>
    </p:spTree>
    <p:extLst>
      <p:ext uri="{BB962C8B-B14F-4D97-AF65-F5344CB8AC3E}">
        <p14:creationId xmlns:p14="http://schemas.microsoft.com/office/powerpoint/2010/main" val="1626504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5ADDC-DBD0-DB3F-6E7F-2EA3676502A0}"/>
              </a:ext>
            </a:extLst>
          </p:cNvPr>
          <p:cNvSpPr>
            <a:spLocks noGrp="1"/>
          </p:cNvSpPr>
          <p:nvPr>
            <p:ph type="title"/>
          </p:nvPr>
        </p:nvSpPr>
        <p:spPr>
          <a:xfrm>
            <a:off x="3750444" y="527138"/>
            <a:ext cx="4390379" cy="762339"/>
          </a:xfrm>
        </p:spPr>
        <p:txBody>
          <a:bodyPr>
            <a:normAutofit/>
          </a:bodyPr>
          <a:lstStyle/>
          <a:p>
            <a:r>
              <a:rPr lang="en-GB" sz="3200" b="1" dirty="0">
                <a:solidFill>
                  <a:schemeClr val="accent1"/>
                </a:solidFill>
              </a:rPr>
              <a:t>Gender Pay Gap - context</a:t>
            </a:r>
          </a:p>
        </p:txBody>
      </p:sp>
      <p:sp>
        <p:nvSpPr>
          <p:cNvPr id="4" name="Content Placeholder 3">
            <a:extLst>
              <a:ext uri="{FF2B5EF4-FFF2-40B4-BE49-F238E27FC236}">
                <a16:creationId xmlns:a16="http://schemas.microsoft.com/office/drawing/2014/main" id="{409B91A6-B1D6-D913-8BC3-5C1F308DBAF7}"/>
              </a:ext>
            </a:extLst>
          </p:cNvPr>
          <p:cNvSpPr txBox="1">
            <a:spLocks noGrp="1"/>
          </p:cNvSpPr>
          <p:nvPr>
            <p:ph idx="1"/>
          </p:nvPr>
        </p:nvSpPr>
        <p:spPr>
          <a:xfrm>
            <a:off x="802318" y="1359318"/>
            <a:ext cx="10587361" cy="1438279"/>
          </a:xfrm>
          <a:prstGeom prst="rect">
            <a:avLst/>
          </a:prstGeom>
          <a:noFill/>
          <a:ln>
            <a:solidFill>
              <a:schemeClr val="tx1"/>
            </a:solidFill>
          </a:ln>
        </p:spPr>
        <p:txBody>
          <a:bodyPr wrap="square" rtlCol="0">
            <a:spAutoFit/>
          </a:bodyPr>
          <a:lstStyle/>
          <a:p>
            <a:pPr marL="0" indent="0">
              <a:lnSpc>
                <a:spcPct val="115000"/>
              </a:lnSpc>
              <a:buNone/>
            </a:pPr>
            <a:r>
              <a:rPr lang="en-GB" sz="1400" b="1" dirty="0">
                <a:effectLst/>
                <a:latin typeface="Arial" panose="020B0604020202020204" pitchFamily="34" charset="0"/>
                <a:ea typeface="Calibri" panose="020F0502020204030204" pitchFamily="34" charset="0"/>
                <a:cs typeface="Arial" panose="020B0604020202020204" pitchFamily="34" charset="0"/>
              </a:rPr>
              <a:t>Legal Context</a:t>
            </a:r>
            <a:r>
              <a:rPr lang="en-GB" sz="1400" dirty="0">
                <a:effectLst/>
                <a:latin typeface="Arial" panose="020B0604020202020204" pitchFamily="34" charset="0"/>
                <a:ea typeface="Calibri" panose="020F0502020204030204" pitchFamily="34" charset="0"/>
                <a:cs typeface="Arial" panose="020B0604020202020204" pitchFamily="34" charset="0"/>
              </a:rPr>
              <a:t>: The Equality Act 2010 </a:t>
            </a:r>
            <a:r>
              <a:rPr lang="en-GB" sz="1400" b="0" i="0" dirty="0">
                <a:solidFill>
                  <a:srgbClr val="000000"/>
                </a:solidFill>
                <a:effectLst/>
                <a:latin typeface="Arial" panose="020B0604020202020204" pitchFamily="34" charset="0"/>
                <a:cs typeface="Arial" panose="020B0604020202020204" pitchFamily="34" charset="0"/>
              </a:rPr>
              <a:t>(Gender Pay Gap Information) Regulations 2017 require public sector organisations employing 250 staff and over to publish their Gender Pay Gap Report by end of </a:t>
            </a:r>
            <a:r>
              <a:rPr lang="en-GB" sz="1400" dirty="0">
                <a:solidFill>
                  <a:srgbClr val="000000"/>
                </a:solidFill>
                <a:latin typeface="Arial" panose="020B0604020202020204" pitchFamily="34" charset="0"/>
                <a:cs typeface="Arial" panose="020B0604020202020204" pitchFamily="34" charset="0"/>
              </a:rPr>
              <a:t>March annually</a:t>
            </a:r>
            <a:r>
              <a:rPr lang="en-GB" sz="1400" b="0" i="0" dirty="0">
                <a:solidFill>
                  <a:srgbClr val="000000"/>
                </a:solidFill>
                <a:effectLst/>
                <a:latin typeface="Arial" panose="020B0604020202020204" pitchFamily="34" charset="0"/>
                <a:cs typeface="Arial" panose="020B0604020202020204" pitchFamily="34" charset="0"/>
              </a:rPr>
              <a:t>, providing ‘snapshot data’ for 31 March of the previous year. This is part of </a:t>
            </a:r>
            <a:r>
              <a:rPr lang="en-GB" sz="1400" dirty="0">
                <a:solidFill>
                  <a:srgbClr val="000000"/>
                </a:solidFill>
                <a:latin typeface="Arial" panose="020B0604020202020204" pitchFamily="34" charset="0"/>
                <a:cs typeface="Arial" panose="020B0604020202020204" pitchFamily="34" charset="0"/>
              </a:rPr>
              <a:t>our</a:t>
            </a:r>
            <a:r>
              <a:rPr lang="en-GB" sz="1400" b="0" i="0" dirty="0">
                <a:solidFill>
                  <a:srgbClr val="000000"/>
                </a:solidFill>
                <a:effectLst/>
                <a:latin typeface="Arial" panose="020B0604020202020204" pitchFamily="34" charset="0"/>
                <a:cs typeface="Arial" panose="020B0604020202020204" pitchFamily="34" charset="0"/>
              </a:rPr>
              <a:t> Public Sector Equality Duty. </a:t>
            </a:r>
          </a:p>
          <a:p>
            <a:pPr marL="0" indent="0">
              <a:lnSpc>
                <a:spcPct val="115000"/>
              </a:lnSpc>
              <a:buNone/>
            </a:pPr>
            <a:r>
              <a:rPr lang="en-GB" sz="1400" b="0" i="0" dirty="0">
                <a:solidFill>
                  <a:srgbClr val="000000"/>
                </a:solidFill>
                <a:effectLst/>
                <a:latin typeface="Arial" panose="020B0604020202020204" pitchFamily="34" charset="0"/>
                <a:cs typeface="Arial" panose="020B0604020202020204" pitchFamily="34" charset="0"/>
              </a:rPr>
              <a:t>This report has been prepared in accordance with guidance published by the Government Equalities Office and the ‘snapshot’ information includes </a:t>
            </a:r>
            <a:r>
              <a:rPr lang="en-GB" sz="1400" dirty="0">
                <a:solidFill>
                  <a:srgbClr val="000000"/>
                </a:solidFill>
                <a:latin typeface="Arial" panose="020B0604020202020204" pitchFamily="34" charset="0"/>
                <a:cs typeface="Arial" panose="020B0604020202020204" pitchFamily="34" charset="0"/>
              </a:rPr>
              <a:t>staff holding an employment contract on 31 March 2023, based on our Employee Staff Records (ESR). </a:t>
            </a:r>
            <a:endParaRPr lang="en-GB" sz="1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ECAB9448-B258-FCF2-08D3-E4A59F0C8E9F}"/>
              </a:ext>
            </a:extLst>
          </p:cNvPr>
          <p:cNvSpPr txBox="1"/>
          <p:nvPr/>
        </p:nvSpPr>
        <p:spPr>
          <a:xfrm>
            <a:off x="802317" y="2867438"/>
            <a:ext cx="10587361" cy="1384995"/>
          </a:xfrm>
          <a:prstGeom prst="rect">
            <a:avLst/>
          </a:prstGeom>
          <a:noFill/>
          <a:ln>
            <a:solidFill>
              <a:schemeClr val="tx1"/>
            </a:solidFill>
          </a:ln>
        </p:spPr>
        <p:txBody>
          <a:bodyPr wrap="square" rtlCol="0">
            <a:spAutoFit/>
          </a:bodyPr>
          <a:lstStyle/>
          <a:p>
            <a:r>
              <a:rPr lang="en-GB" sz="1400" b="1" dirty="0">
                <a:latin typeface="Arial" panose="020B0604020202020204" pitchFamily="34" charset="0"/>
                <a:cs typeface="Arial" panose="020B0604020202020204" pitchFamily="34" charset="0"/>
              </a:rPr>
              <a:t>Why is Gender Pay Gap reporting important?</a:t>
            </a:r>
            <a:r>
              <a:rPr lang="en-GB" sz="1400" dirty="0">
                <a:latin typeface="Arial" panose="020B0604020202020204" pitchFamily="34" charset="0"/>
                <a:cs typeface="Arial" panose="020B0604020202020204" pitchFamily="34" charset="0"/>
              </a:rPr>
              <a:t> G</a:t>
            </a:r>
            <a:r>
              <a:rPr lang="en-GB" sz="1400" b="0" i="0" u="none" strike="noStrike" baseline="0" dirty="0">
                <a:solidFill>
                  <a:srgbClr val="000000"/>
                </a:solidFill>
                <a:latin typeface="Arial" panose="020B0604020202020204" pitchFamily="34" charset="0"/>
                <a:cs typeface="Arial" panose="020B0604020202020204" pitchFamily="34" charset="0"/>
              </a:rPr>
              <a:t>ender pay gap reporting highlights differences in the average (mean or median) earnings of men and women - expressed as a percentage of men’s earnings. For example, women earn 15% less than men. </a:t>
            </a:r>
          </a:p>
          <a:p>
            <a:endParaRPr lang="en-GB" sz="1400" dirty="0">
              <a:solidFill>
                <a:srgbClr val="000000"/>
              </a:solidFill>
              <a:latin typeface="Arial" panose="020B0604020202020204" pitchFamily="34" charset="0"/>
              <a:cs typeface="Arial" panose="020B0604020202020204" pitchFamily="34" charset="0"/>
            </a:endParaRPr>
          </a:p>
          <a:p>
            <a:r>
              <a:rPr lang="en-GB" sz="1400" b="1" dirty="0">
                <a:solidFill>
                  <a:srgbClr val="000000"/>
                </a:solidFill>
                <a:latin typeface="Arial" panose="020B0604020202020204" pitchFamily="34" charset="0"/>
                <a:cs typeface="Arial" panose="020B0604020202020204" pitchFamily="34" charset="0"/>
              </a:rPr>
              <a:t>How does it help</a:t>
            </a:r>
            <a:r>
              <a:rPr lang="en-GB" sz="1400" b="1" i="0" u="none" strike="noStrike" baseline="0" dirty="0">
                <a:solidFill>
                  <a:srgbClr val="000000"/>
                </a:solidFill>
                <a:latin typeface="Arial" panose="020B0604020202020204" pitchFamily="34" charset="0"/>
                <a:cs typeface="Arial" panose="020B0604020202020204" pitchFamily="34" charset="0"/>
              </a:rPr>
              <a:t>? </a:t>
            </a:r>
            <a:r>
              <a:rPr lang="en-GB" sz="1400" i="0" u="none" strike="noStrike" baseline="0" dirty="0">
                <a:solidFill>
                  <a:srgbClr val="000000"/>
                </a:solidFill>
                <a:latin typeface="Arial" panose="020B0604020202020204" pitchFamily="34" charset="0"/>
                <a:cs typeface="Arial" panose="020B0604020202020204" pitchFamily="34" charset="0"/>
              </a:rPr>
              <a:t>It</a:t>
            </a:r>
            <a:r>
              <a:rPr lang="en-GB" sz="1400" b="1" i="0" u="none" strike="noStrike" baseline="0" dirty="0">
                <a:solidFill>
                  <a:srgbClr val="000000"/>
                </a:solidFill>
                <a:latin typeface="Arial" panose="020B0604020202020204" pitchFamily="34" charset="0"/>
                <a:cs typeface="Arial" panose="020B0604020202020204" pitchFamily="34" charset="0"/>
              </a:rPr>
              <a:t> </a:t>
            </a:r>
            <a:r>
              <a:rPr lang="en-GB" sz="1400" b="0" i="0" u="none" strike="noStrike" baseline="0" dirty="0">
                <a:solidFill>
                  <a:srgbClr val="000000"/>
                </a:solidFill>
                <a:latin typeface="Arial" panose="020B0604020202020204" pitchFamily="34" charset="0"/>
                <a:cs typeface="Arial" panose="020B0604020202020204" pitchFamily="34" charset="0"/>
              </a:rPr>
              <a:t>helps to understand equality gaps at the workplace, female and male participation at different levels and if talent is maximised and rewarded fairly and effectively. Gender Pay Gap reporting promotes accountability and transparency and informs </a:t>
            </a:r>
            <a:r>
              <a:rPr lang="en-GB" sz="1400" dirty="0">
                <a:solidFill>
                  <a:srgbClr val="000000"/>
                </a:solidFill>
                <a:latin typeface="Arial" panose="020B0604020202020204" pitchFamily="34" charset="0"/>
                <a:cs typeface="Arial" panose="020B0604020202020204" pitchFamily="34" charset="0"/>
              </a:rPr>
              <a:t>actions</a:t>
            </a:r>
            <a:r>
              <a:rPr lang="en-GB" sz="1400" b="0" i="0" u="none" strike="noStrike" baseline="0" dirty="0">
                <a:solidFill>
                  <a:srgbClr val="000000"/>
                </a:solidFill>
                <a:latin typeface="Arial" panose="020B0604020202020204" pitchFamily="34" charset="0"/>
                <a:cs typeface="Arial" panose="020B0604020202020204" pitchFamily="34" charset="0"/>
              </a:rPr>
              <a:t> to minimise equality gaps.</a:t>
            </a:r>
          </a:p>
        </p:txBody>
      </p:sp>
      <p:sp>
        <p:nvSpPr>
          <p:cNvPr id="6" name="TextBox 5">
            <a:extLst>
              <a:ext uri="{FF2B5EF4-FFF2-40B4-BE49-F238E27FC236}">
                <a16:creationId xmlns:a16="http://schemas.microsoft.com/office/drawing/2014/main" id="{307FAD23-0CB6-7A8C-D6E3-48E186B395E8}"/>
              </a:ext>
            </a:extLst>
          </p:cNvPr>
          <p:cNvSpPr txBox="1"/>
          <p:nvPr/>
        </p:nvSpPr>
        <p:spPr>
          <a:xfrm>
            <a:off x="802316" y="4322274"/>
            <a:ext cx="10587361" cy="1815882"/>
          </a:xfrm>
          <a:prstGeom prst="rect">
            <a:avLst/>
          </a:prstGeom>
          <a:noFill/>
          <a:ln>
            <a:solidFill>
              <a:schemeClr val="tx2"/>
            </a:solidFill>
          </a:ln>
        </p:spPr>
        <p:txBody>
          <a:bodyPr wrap="square" rtlCol="0">
            <a:spAutoFit/>
          </a:bodyPr>
          <a:lstStyle/>
          <a:p>
            <a:r>
              <a:rPr lang="en-GB" sz="1400" b="1" dirty="0">
                <a:latin typeface="Arial" panose="020B0604020202020204" pitchFamily="34" charset="0"/>
                <a:cs typeface="Arial" panose="020B0604020202020204" pitchFamily="34" charset="0"/>
              </a:rPr>
              <a:t>How is Gender Pay Gap different from Equal Pay</a:t>
            </a:r>
            <a:r>
              <a:rPr lang="en-GB" sz="1400" dirty="0">
                <a:latin typeface="Arial" panose="020B0604020202020204" pitchFamily="34" charset="0"/>
                <a:cs typeface="Arial" panose="020B0604020202020204" pitchFamily="34" charset="0"/>
              </a:rPr>
              <a:t>: Equal pay </a:t>
            </a:r>
            <a:r>
              <a:rPr lang="en-GB" sz="1400" b="0" i="0" u="none" strike="noStrike" baseline="0" dirty="0">
                <a:solidFill>
                  <a:srgbClr val="000000"/>
                </a:solidFill>
                <a:latin typeface="Arial" panose="020B0604020202020204" pitchFamily="34" charset="0"/>
                <a:cs typeface="Arial" panose="020B0604020202020204" pitchFamily="34" charset="0"/>
              </a:rPr>
              <a:t>deals with pay differences between men and women carrying out same jobs, similar jobs or work of equal value. </a:t>
            </a:r>
            <a:r>
              <a:rPr lang="en-GB" sz="1400" dirty="0">
                <a:solidFill>
                  <a:srgbClr val="000000"/>
                </a:solidFill>
                <a:latin typeface="Arial" panose="020B0604020202020204" pitchFamily="34" charset="0"/>
                <a:cs typeface="Arial" panose="020B0604020202020204" pitchFamily="34" charset="0"/>
              </a:rPr>
              <a:t>Failure to ensure equal pay for roles of equal value between men and women is unlawful. </a:t>
            </a:r>
          </a:p>
          <a:p>
            <a:endParaRPr lang="en-GB" sz="1400" b="0" i="0" u="none" strike="noStrike" baseline="0" dirty="0">
              <a:solidFill>
                <a:srgbClr val="000000"/>
              </a:solidFill>
              <a:latin typeface="Arial" panose="020B0604020202020204" pitchFamily="34" charset="0"/>
              <a:cs typeface="Arial" panose="020B0604020202020204" pitchFamily="34" charset="0"/>
            </a:endParaRPr>
          </a:p>
          <a:p>
            <a:r>
              <a:rPr lang="en-GB" sz="1400" b="1" i="0" u="none" strike="noStrike" baseline="0" dirty="0">
                <a:solidFill>
                  <a:srgbClr val="000000"/>
                </a:solidFill>
                <a:latin typeface="Arial" panose="020B0604020202020204" pitchFamily="34" charset="0"/>
                <a:cs typeface="Arial" panose="020B0604020202020204" pitchFamily="34" charset="0"/>
              </a:rPr>
              <a:t>Gender Pay Gap reporting</a:t>
            </a:r>
            <a:r>
              <a:rPr lang="en-GB" sz="1400" b="0" i="0" u="none" strike="noStrike" baseline="0" dirty="0">
                <a:solidFill>
                  <a:srgbClr val="000000"/>
                </a:solidFill>
                <a:latin typeface="Arial" panose="020B0604020202020204" pitchFamily="34" charset="0"/>
                <a:cs typeface="Arial" panose="020B0604020202020204" pitchFamily="34" charset="0"/>
              </a:rPr>
              <a:t> shows the average hourly pay differences between men and women and whether any one gender is disproportionately over-represented at a particular salary band. Individual component calculations (mean, median, bonus and by </a:t>
            </a:r>
            <a:r>
              <a:rPr lang="en-GB" sz="1400" dirty="0">
                <a:solidFill>
                  <a:srgbClr val="000000"/>
                </a:solidFill>
                <a:latin typeface="Arial" panose="020B0604020202020204" pitchFamily="34" charset="0"/>
                <a:cs typeface="Arial" panose="020B0604020202020204" pitchFamily="34" charset="0"/>
              </a:rPr>
              <a:t>pay qarter) </a:t>
            </a:r>
            <a:r>
              <a:rPr lang="en-GB" sz="1400" b="0" i="0" u="none" strike="noStrike" baseline="0" dirty="0">
                <a:solidFill>
                  <a:srgbClr val="000000"/>
                </a:solidFill>
                <a:latin typeface="Arial" panose="020B0604020202020204" pitchFamily="34" charset="0"/>
                <a:cs typeface="Arial" panose="020B0604020202020204" pitchFamily="34" charset="0"/>
              </a:rPr>
              <a:t>help identify what is causing the difference and inform action plans to minimise th</a:t>
            </a:r>
            <a:r>
              <a:rPr lang="en-GB" sz="1400" dirty="0">
                <a:solidFill>
                  <a:srgbClr val="000000"/>
                </a:solidFill>
                <a:latin typeface="Arial" panose="020B0604020202020204" pitchFamily="34" charset="0"/>
                <a:cs typeface="Arial" panose="020B0604020202020204" pitchFamily="34" charset="0"/>
              </a:rPr>
              <a:t>e gaps.</a:t>
            </a:r>
            <a:r>
              <a:rPr lang="en-GB" sz="1400" b="0" i="0" u="none" strike="noStrike" baseline="0" dirty="0">
                <a:solidFill>
                  <a:srgbClr val="000000"/>
                </a:solidFill>
                <a:latin typeface="Arial" panose="020B0604020202020204" pitchFamily="34" charset="0"/>
                <a:cs typeface="Arial" panose="020B0604020202020204" pitchFamily="34" charset="0"/>
              </a:rPr>
              <a:t>   </a:t>
            </a:r>
          </a:p>
          <a:p>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42646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1B2DB-29B0-9AF6-7E45-345E26353395}"/>
              </a:ext>
            </a:extLst>
          </p:cNvPr>
          <p:cNvSpPr>
            <a:spLocks noGrp="1"/>
          </p:cNvSpPr>
          <p:nvPr>
            <p:ph type="title"/>
          </p:nvPr>
        </p:nvSpPr>
        <p:spPr>
          <a:xfrm>
            <a:off x="4726249" y="312573"/>
            <a:ext cx="2739501" cy="679904"/>
          </a:xfrm>
        </p:spPr>
        <p:txBody>
          <a:bodyPr>
            <a:normAutofit/>
          </a:bodyPr>
          <a:lstStyle/>
          <a:p>
            <a:r>
              <a:rPr lang="en-GB" sz="3200" b="1" dirty="0">
                <a:solidFill>
                  <a:schemeClr val="accent1"/>
                </a:solidFill>
              </a:rPr>
              <a:t>Workforce data</a:t>
            </a:r>
          </a:p>
        </p:txBody>
      </p:sp>
      <p:sp>
        <p:nvSpPr>
          <p:cNvPr id="7" name="TextBox 6">
            <a:extLst>
              <a:ext uri="{FF2B5EF4-FFF2-40B4-BE49-F238E27FC236}">
                <a16:creationId xmlns:a16="http://schemas.microsoft.com/office/drawing/2014/main" id="{C110F42D-6FA8-2284-0A7E-A2F048397025}"/>
              </a:ext>
            </a:extLst>
          </p:cNvPr>
          <p:cNvSpPr txBox="1"/>
          <p:nvPr/>
        </p:nvSpPr>
        <p:spPr>
          <a:xfrm>
            <a:off x="957210" y="2406161"/>
            <a:ext cx="4983901" cy="738664"/>
          </a:xfrm>
          <a:prstGeom prst="rect">
            <a:avLst/>
          </a:prstGeom>
          <a:noFill/>
          <a:ln>
            <a:solidFill>
              <a:schemeClr val="accent1"/>
            </a:solidFill>
          </a:ln>
        </p:spPr>
        <p:txBody>
          <a:bodyPr wrap="square" rtlCol="0">
            <a:spAutoFit/>
          </a:bodyPr>
          <a:lstStyle/>
          <a:p>
            <a:r>
              <a:rPr lang="en-GB" sz="1400" b="1" dirty="0"/>
              <a:t>Frimley CCG  </a:t>
            </a:r>
            <a:r>
              <a:rPr lang="en-GB" sz="1400" dirty="0"/>
              <a:t>data from 31</a:t>
            </a:r>
            <a:r>
              <a:rPr lang="en-GB" sz="1400" baseline="30000" dirty="0"/>
              <a:t>st</a:t>
            </a:r>
            <a:r>
              <a:rPr lang="en-GB" sz="1400" dirty="0"/>
              <a:t> March 2022 which confirmed that the workforce consisted 260 staff - 205 women (79%) and 55 men (21%). </a:t>
            </a:r>
          </a:p>
        </p:txBody>
      </p:sp>
      <p:sp>
        <p:nvSpPr>
          <p:cNvPr id="9" name="TextBox 8">
            <a:extLst>
              <a:ext uri="{FF2B5EF4-FFF2-40B4-BE49-F238E27FC236}">
                <a16:creationId xmlns:a16="http://schemas.microsoft.com/office/drawing/2014/main" id="{0664D762-399D-DBA1-B3C8-5D06DE2B96A6}"/>
              </a:ext>
            </a:extLst>
          </p:cNvPr>
          <p:cNvSpPr txBox="1"/>
          <p:nvPr/>
        </p:nvSpPr>
        <p:spPr>
          <a:xfrm>
            <a:off x="942600" y="1141472"/>
            <a:ext cx="10533364" cy="1200329"/>
          </a:xfrm>
          <a:prstGeom prst="rect">
            <a:avLst/>
          </a:prstGeom>
          <a:noFill/>
          <a:ln>
            <a:solidFill>
              <a:schemeClr val="accent1"/>
            </a:solidFill>
          </a:ln>
        </p:spPr>
        <p:txBody>
          <a:bodyPr wrap="square">
            <a:spAutoFit/>
          </a:bodyPr>
          <a:lstStyle/>
          <a:p>
            <a:r>
              <a:rPr lang="en-GB" sz="1200" dirty="0">
                <a:latin typeface="Arial" panose="020B0604020202020204" pitchFamily="34" charset="0"/>
                <a:cs typeface="Arial" panose="020B0604020202020204" pitchFamily="34" charset="0"/>
              </a:rPr>
              <a:t>Frimley ICB was established in July 2022; therefore, we cannot provide an exact like-for-like comparison with the Gender Pay Gap from the previous year. However, we have reviewed the Frimley CCG workforce data and pay gap to identify any consistent themes. Initial comparison confirms that the proportion of men in the ICB in 2023 is 2% higher than proportion of the CCG workforce in 2022.</a:t>
            </a:r>
          </a:p>
          <a:p>
            <a:r>
              <a:rPr lang="en-GB" sz="1200" dirty="0">
                <a:latin typeface="Arial" panose="020B0604020202020204" pitchFamily="34" charset="0"/>
                <a:cs typeface="Arial" panose="020B0604020202020204" pitchFamily="34" charset="0"/>
              </a:rPr>
              <a:t>The CCG had a mean gender pay gap of 15.02% and a median gender pay gap of 25.42%.  This means that the average male </a:t>
            </a:r>
            <a:r>
              <a:rPr lang="en-GB" sz="1200">
                <a:latin typeface="Arial" panose="020B0604020202020204" pitchFamily="34" charset="0"/>
                <a:cs typeface="Arial" panose="020B0604020202020204" pitchFamily="34" charset="0"/>
              </a:rPr>
              <a:t>salary was </a:t>
            </a:r>
            <a:r>
              <a:rPr lang="en-GB" sz="1200" dirty="0">
                <a:latin typeface="Arial" panose="020B0604020202020204" pitchFamily="34" charset="0"/>
                <a:cs typeface="Arial" panose="020B0604020202020204" pitchFamily="34" charset="0"/>
              </a:rPr>
              <a:t>higher than the average female salary. Women earned 74.58 pence for every £1 that men earn when comparing median hourly pay.  Women’s median hourly pay was 25.42% lower than men’s. </a:t>
            </a:r>
          </a:p>
        </p:txBody>
      </p:sp>
      <p:sp>
        <p:nvSpPr>
          <p:cNvPr id="10" name="TextBox 9">
            <a:extLst>
              <a:ext uri="{FF2B5EF4-FFF2-40B4-BE49-F238E27FC236}">
                <a16:creationId xmlns:a16="http://schemas.microsoft.com/office/drawing/2014/main" id="{21FFDFAE-9BCB-1107-F015-74547B654C96}"/>
              </a:ext>
            </a:extLst>
          </p:cNvPr>
          <p:cNvSpPr txBox="1"/>
          <p:nvPr/>
        </p:nvSpPr>
        <p:spPr>
          <a:xfrm>
            <a:off x="6400156" y="2392346"/>
            <a:ext cx="5075808" cy="738664"/>
          </a:xfrm>
          <a:prstGeom prst="rect">
            <a:avLst/>
          </a:prstGeom>
          <a:noFill/>
          <a:ln>
            <a:solidFill>
              <a:schemeClr val="accent1"/>
            </a:solidFill>
          </a:ln>
        </p:spPr>
        <p:txBody>
          <a:bodyPr wrap="square" rtlCol="0">
            <a:spAutoFit/>
          </a:bodyPr>
          <a:lstStyle/>
          <a:p>
            <a:r>
              <a:rPr lang="en-GB" sz="1400" b="1" dirty="0"/>
              <a:t>Frimley ICB </a:t>
            </a:r>
            <a:r>
              <a:rPr lang="en-GB" sz="1400" dirty="0"/>
              <a:t>workforce data from March 2023 confirms that the workforce consisted of  300 staff, 285 women (77%) and 84 men (23%).</a:t>
            </a:r>
          </a:p>
        </p:txBody>
      </p:sp>
      <p:pic>
        <p:nvPicPr>
          <p:cNvPr id="16" name="Picture 15">
            <a:extLst>
              <a:ext uri="{FF2B5EF4-FFF2-40B4-BE49-F238E27FC236}">
                <a16:creationId xmlns:a16="http://schemas.microsoft.com/office/drawing/2014/main" id="{0F1BB272-2F35-7839-4678-7BF9CD3699E2}"/>
              </a:ext>
            </a:extLst>
          </p:cNvPr>
          <p:cNvPicPr>
            <a:picLocks noChangeAspect="1"/>
          </p:cNvPicPr>
          <p:nvPr/>
        </p:nvPicPr>
        <p:blipFill>
          <a:blip r:embed="rId2"/>
          <a:stretch>
            <a:fillRect/>
          </a:stretch>
        </p:blipFill>
        <p:spPr>
          <a:xfrm>
            <a:off x="6400156" y="3429000"/>
            <a:ext cx="5075808" cy="2749534"/>
          </a:xfrm>
          <a:prstGeom prst="rect">
            <a:avLst/>
          </a:prstGeom>
        </p:spPr>
      </p:pic>
      <p:pic>
        <p:nvPicPr>
          <p:cNvPr id="18" name="Picture 17">
            <a:extLst>
              <a:ext uri="{FF2B5EF4-FFF2-40B4-BE49-F238E27FC236}">
                <a16:creationId xmlns:a16="http://schemas.microsoft.com/office/drawing/2014/main" id="{EA47B005-6019-369B-967B-DF574D7ADA3E}"/>
              </a:ext>
            </a:extLst>
          </p:cNvPr>
          <p:cNvPicPr>
            <a:picLocks noChangeAspect="1"/>
          </p:cNvPicPr>
          <p:nvPr/>
        </p:nvPicPr>
        <p:blipFill>
          <a:blip r:embed="rId3"/>
          <a:stretch>
            <a:fillRect/>
          </a:stretch>
        </p:blipFill>
        <p:spPr>
          <a:xfrm>
            <a:off x="971822" y="3429000"/>
            <a:ext cx="4954679" cy="2749534"/>
          </a:xfrm>
          <a:prstGeom prst="rect">
            <a:avLst/>
          </a:prstGeom>
        </p:spPr>
      </p:pic>
    </p:spTree>
    <p:extLst>
      <p:ext uri="{BB962C8B-B14F-4D97-AF65-F5344CB8AC3E}">
        <p14:creationId xmlns:p14="http://schemas.microsoft.com/office/powerpoint/2010/main" val="2179794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075431F-BE14-5604-B33C-F762BE558A67}"/>
              </a:ext>
            </a:extLst>
          </p:cNvPr>
          <p:cNvSpPr txBox="1"/>
          <p:nvPr/>
        </p:nvSpPr>
        <p:spPr>
          <a:xfrm>
            <a:off x="1994080" y="579890"/>
            <a:ext cx="8200792" cy="740777"/>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200" b="1" i="0" u="none" strike="noStrike" kern="1200" dirty="0">
                <a:solidFill>
                  <a:schemeClr val="accent1"/>
                </a:solidFill>
                <a:effectLst/>
                <a:latin typeface="+mj-lt"/>
                <a:ea typeface="+mj-ea"/>
                <a:cs typeface="+mj-cs"/>
              </a:rPr>
              <a:t>Frimley ICB Pay : Average &amp; Median Hourly Rates</a:t>
            </a:r>
            <a:r>
              <a:rPr lang="en-US" sz="3200" b="1" kern="1200" dirty="0">
                <a:solidFill>
                  <a:schemeClr val="accent1"/>
                </a:solidFill>
                <a:latin typeface="+mj-lt"/>
                <a:ea typeface="+mj-ea"/>
                <a:cs typeface="+mj-cs"/>
              </a:rPr>
              <a:t> </a:t>
            </a:r>
          </a:p>
        </p:txBody>
      </p:sp>
      <p:sp>
        <p:nvSpPr>
          <p:cNvPr id="10" name="TextBox 9">
            <a:extLst>
              <a:ext uri="{FF2B5EF4-FFF2-40B4-BE49-F238E27FC236}">
                <a16:creationId xmlns:a16="http://schemas.microsoft.com/office/drawing/2014/main" id="{5AFA0CA4-2568-0DA3-179F-1AC22CEB2C8A}"/>
              </a:ext>
            </a:extLst>
          </p:cNvPr>
          <p:cNvSpPr txBox="1"/>
          <p:nvPr/>
        </p:nvSpPr>
        <p:spPr>
          <a:xfrm>
            <a:off x="836676" y="1320667"/>
            <a:ext cx="10385506" cy="863570"/>
          </a:xfrm>
          <a:prstGeom prst="rect">
            <a:avLst/>
          </a:prstGeom>
          <a:noFill/>
        </p:spPr>
        <p:txBody>
          <a:bodyPr wrap="square">
            <a:spAutoFit/>
          </a:bodyPr>
          <a:lstStyle/>
          <a:p>
            <a:pPr>
              <a:lnSpc>
                <a:spcPct val="107000"/>
              </a:lnSpc>
              <a:spcAft>
                <a:spcPts val="800"/>
              </a:spcAft>
            </a:pPr>
            <a:r>
              <a:rPr lang="en-GB" sz="1600" dirty="0">
                <a:effectLst/>
                <a:latin typeface="Arial" panose="020B0604020202020204" pitchFamily="34" charset="0"/>
                <a:ea typeface="Calibri" panose="020F0502020204030204" pitchFamily="34" charset="0"/>
                <a:cs typeface="Arial" panose="020B0604020202020204" pitchFamily="34" charset="0"/>
              </a:rPr>
              <a:t>This report is based on the Government’s methodology for calculating the difference in pay between female and male employees receiving full pay.  All employee data contained in this report was extracted from Frimley ICB’s ESR payroll system, snapshot as of 31 March 2023. The reporting period covers 01 April 2023 – 31 March 2024.</a:t>
            </a:r>
          </a:p>
        </p:txBody>
      </p:sp>
      <p:sp>
        <p:nvSpPr>
          <p:cNvPr id="11" name="TextBox 10">
            <a:extLst>
              <a:ext uri="{FF2B5EF4-FFF2-40B4-BE49-F238E27FC236}">
                <a16:creationId xmlns:a16="http://schemas.microsoft.com/office/drawing/2014/main" id="{19EE075B-DCCC-F13F-F3B4-B49B4A7D8B22}"/>
              </a:ext>
            </a:extLst>
          </p:cNvPr>
          <p:cNvSpPr txBox="1"/>
          <p:nvPr/>
        </p:nvSpPr>
        <p:spPr>
          <a:xfrm>
            <a:off x="6653321" y="2449731"/>
            <a:ext cx="4568861" cy="3627796"/>
          </a:xfrm>
          <a:prstGeom prst="rect">
            <a:avLst/>
          </a:prstGeom>
          <a:noFill/>
          <a:ln>
            <a:solidFill>
              <a:schemeClr val="accent2"/>
            </a:solidFill>
          </a:ln>
        </p:spPr>
        <p:txBody>
          <a:bodyPr wrap="square" rtlCol="0">
            <a:spAutoFit/>
          </a:bodyPr>
          <a:lstStyle/>
          <a:p>
            <a:pPr>
              <a:lnSpc>
                <a:spcPct val="107000"/>
              </a:lnSpc>
              <a:spcAft>
                <a:spcPts val="800"/>
              </a:spcAft>
            </a:pPr>
            <a:r>
              <a:rPr lang="en-GB" sz="1600" dirty="0">
                <a:latin typeface="Arial" panose="020B0604020202020204" pitchFamily="34" charset="0"/>
                <a:ea typeface="Calibri" panose="020F0502020204030204" pitchFamily="34" charset="0"/>
                <a:cs typeface="Arial" panose="020B0604020202020204" pitchFamily="34" charset="0"/>
              </a:rPr>
              <a:t>There are two measures of the pay gap, </a:t>
            </a:r>
            <a:r>
              <a:rPr lang="en-GB" sz="1600" b="1" dirty="0">
                <a:solidFill>
                  <a:schemeClr val="accent2"/>
                </a:solidFill>
                <a:latin typeface="Arial" panose="020B0604020202020204" pitchFamily="34" charset="0"/>
                <a:ea typeface="Calibri" panose="020F0502020204030204" pitchFamily="34" charset="0"/>
                <a:cs typeface="Arial" panose="020B0604020202020204" pitchFamily="34" charset="0"/>
              </a:rPr>
              <a:t>mean</a:t>
            </a:r>
            <a:r>
              <a:rPr lang="en-GB" sz="1600" b="1" dirty="0">
                <a:latin typeface="Arial" panose="020B0604020202020204" pitchFamily="34" charset="0"/>
                <a:ea typeface="Calibri" panose="020F0502020204030204" pitchFamily="34" charset="0"/>
                <a:cs typeface="Arial" panose="020B0604020202020204" pitchFamily="34" charset="0"/>
              </a:rPr>
              <a:t> </a:t>
            </a:r>
            <a:r>
              <a:rPr lang="en-GB" sz="1600" dirty="0">
                <a:latin typeface="Arial" panose="020B0604020202020204" pitchFamily="34" charset="0"/>
                <a:ea typeface="Calibri" panose="020F0502020204030204" pitchFamily="34" charset="0"/>
                <a:cs typeface="Arial" panose="020B0604020202020204" pitchFamily="34" charset="0"/>
              </a:rPr>
              <a:t>and </a:t>
            </a:r>
            <a:r>
              <a:rPr lang="en-GB" sz="1600" b="1" dirty="0">
                <a:solidFill>
                  <a:schemeClr val="accent2"/>
                </a:solidFill>
                <a:latin typeface="Arial" panose="020B0604020202020204" pitchFamily="34" charset="0"/>
                <a:ea typeface="Calibri" panose="020F0502020204030204" pitchFamily="34" charset="0"/>
                <a:cs typeface="Arial" panose="020B0604020202020204" pitchFamily="34" charset="0"/>
              </a:rPr>
              <a:t>median</a:t>
            </a:r>
            <a:r>
              <a:rPr lang="en-GB" sz="1600" dirty="0">
                <a:latin typeface="Arial" panose="020B0604020202020204" pitchFamily="34" charset="0"/>
                <a:ea typeface="Calibri" panose="020F0502020204030204" pitchFamily="34" charset="0"/>
                <a:cs typeface="Arial" panose="020B0604020202020204" pitchFamily="34" charset="0"/>
              </a:rPr>
              <a:t>. Both figures are important as they can highlight the different causes of your pay gap.</a:t>
            </a:r>
          </a:p>
          <a:p>
            <a:pPr>
              <a:lnSpc>
                <a:spcPct val="107000"/>
              </a:lnSpc>
              <a:spcAft>
                <a:spcPts val="800"/>
              </a:spcAft>
            </a:pPr>
            <a:r>
              <a:rPr lang="en-GB" sz="1600" dirty="0">
                <a:latin typeface="Arial" panose="020B0604020202020204" pitchFamily="34" charset="0"/>
                <a:ea typeface="Calibri" panose="020F0502020204030204" pitchFamily="34" charset="0"/>
                <a:cs typeface="Arial" panose="020B0604020202020204" pitchFamily="34" charset="0"/>
              </a:rPr>
              <a:t>The mean average is calculated by adding all individual employees’ hourly rate of pay and dividing by the total number of employees.</a:t>
            </a:r>
          </a:p>
          <a:p>
            <a:pPr>
              <a:lnSpc>
                <a:spcPct val="107000"/>
              </a:lnSpc>
              <a:spcAft>
                <a:spcPts val="800"/>
              </a:spcAft>
            </a:pPr>
            <a:r>
              <a:rPr lang="en-GB" sz="1600" dirty="0">
                <a:latin typeface="Arial" panose="020B0604020202020204" pitchFamily="34" charset="0"/>
                <a:ea typeface="Calibri" panose="020F0502020204030204" pitchFamily="34" charset="0"/>
                <a:cs typeface="Arial" panose="020B0604020202020204" pitchFamily="34" charset="0"/>
              </a:rPr>
              <a:t>The median average is calculated by listing all employees’ hourly rate of pay and finding the midpoint.</a:t>
            </a:r>
          </a:p>
          <a:p>
            <a:pPr>
              <a:lnSpc>
                <a:spcPct val="107000"/>
              </a:lnSpc>
              <a:spcAft>
                <a:spcPts val="800"/>
              </a:spcAft>
            </a:pPr>
            <a:r>
              <a:rPr lang="en-GB" sz="1600" dirty="0">
                <a:latin typeface="Arial" panose="020B0604020202020204" pitchFamily="34" charset="0"/>
                <a:ea typeface="Calibri" panose="020F0502020204030204" pitchFamily="34" charset="0"/>
                <a:cs typeface="Arial" panose="020B0604020202020204" pitchFamily="34" charset="0"/>
              </a:rPr>
              <a:t>The pay gap regulations require us to calculate and publish both figures.</a:t>
            </a:r>
          </a:p>
        </p:txBody>
      </p:sp>
      <p:pic>
        <p:nvPicPr>
          <p:cNvPr id="12" name="Picture 11">
            <a:extLst>
              <a:ext uri="{FF2B5EF4-FFF2-40B4-BE49-F238E27FC236}">
                <a16:creationId xmlns:a16="http://schemas.microsoft.com/office/drawing/2014/main" id="{BDCFC05E-1C0F-73F8-8C01-BB642949C993}"/>
              </a:ext>
            </a:extLst>
          </p:cNvPr>
          <p:cNvPicPr>
            <a:picLocks noChangeAspect="1"/>
          </p:cNvPicPr>
          <p:nvPr/>
        </p:nvPicPr>
        <p:blipFill>
          <a:blip r:embed="rId2"/>
          <a:stretch>
            <a:fillRect/>
          </a:stretch>
        </p:blipFill>
        <p:spPr>
          <a:xfrm>
            <a:off x="836676" y="2364509"/>
            <a:ext cx="5621260" cy="3713018"/>
          </a:xfrm>
          <a:prstGeom prst="rect">
            <a:avLst/>
          </a:prstGeom>
          <a:ln>
            <a:solidFill>
              <a:schemeClr val="accent2"/>
            </a:solidFill>
          </a:ln>
        </p:spPr>
      </p:pic>
    </p:spTree>
    <p:extLst>
      <p:ext uri="{BB962C8B-B14F-4D97-AF65-F5344CB8AC3E}">
        <p14:creationId xmlns:p14="http://schemas.microsoft.com/office/powerpoint/2010/main" val="3816892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E5A30FD3-30B2-149D-DEC3-A1BBC7EBED36}"/>
              </a:ext>
            </a:extLst>
          </p:cNvPr>
          <p:cNvGraphicFramePr>
            <a:graphicFrameLocks/>
          </p:cNvGraphicFramePr>
          <p:nvPr>
            <p:extLst>
              <p:ext uri="{D42A27DB-BD31-4B8C-83A1-F6EECF244321}">
                <p14:modId xmlns:p14="http://schemas.microsoft.com/office/powerpoint/2010/main" val="3464851869"/>
              </p:ext>
            </p:extLst>
          </p:nvPr>
        </p:nvGraphicFramePr>
        <p:xfrm>
          <a:off x="6179797" y="2771064"/>
          <a:ext cx="5353050" cy="3449638"/>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E354E4C2-D648-8712-2204-708018D77E1F}"/>
              </a:ext>
            </a:extLst>
          </p:cNvPr>
          <p:cNvSpPr txBox="1"/>
          <p:nvPr/>
        </p:nvSpPr>
        <p:spPr>
          <a:xfrm>
            <a:off x="659152" y="1099303"/>
            <a:ext cx="5290152" cy="5262979"/>
          </a:xfrm>
          <a:prstGeom prst="rect">
            <a:avLst/>
          </a:prstGeom>
          <a:noFill/>
          <a:ln>
            <a:solidFill>
              <a:schemeClr val="accent2"/>
            </a:solidFill>
          </a:ln>
        </p:spPr>
        <p:txBody>
          <a:bodyPr wrap="square" rtlCol="0">
            <a:spAutoFit/>
          </a:bodyPr>
          <a:lstStyle/>
          <a:p>
            <a:r>
              <a:rPr lang="en-GB" sz="1600" dirty="0"/>
              <a:t>The Proportion of men and women in each pay quartile (%) is calculated by ranking all employees from highest to lowest paid, dividing the workforce into four numerically equal parts (‘quartiles’) and working out the percentage of men and women in each of the four parts. (The lowest paid jobs are in quartile one).</a:t>
            </a:r>
          </a:p>
          <a:p>
            <a:r>
              <a:rPr lang="en-GB" sz="1600" dirty="0"/>
              <a:t> </a:t>
            </a:r>
          </a:p>
          <a:p>
            <a:r>
              <a:rPr lang="en-GB" sz="1600" dirty="0"/>
              <a:t>The proportion of women employed in the organisation is 77%. The graphs highlight that women are in over-represented in the lower and lower middle quartiles (at 82.67% and 85%). </a:t>
            </a:r>
          </a:p>
          <a:p>
            <a:endParaRPr lang="en-GB" sz="1600" dirty="0"/>
          </a:p>
          <a:p>
            <a:r>
              <a:rPr lang="en-GB" sz="1600" dirty="0"/>
              <a:t>23% of the workforce are male and we see that there is a higher representation of men in quartile  4 at 34%.</a:t>
            </a:r>
          </a:p>
          <a:p>
            <a:endParaRPr lang="en-GB" sz="1600" dirty="0"/>
          </a:p>
          <a:p>
            <a:r>
              <a:rPr lang="en-GB" sz="1600" dirty="0"/>
              <a:t>This distribution is a key factor contributing to the mean and median pay gaps as it serves to bring down the average pay of females. The comparison of these quartiles suggests that the lower proportion of men in lower pay bands relative to their share of the population was a key driver of the gender pay gap in Frimley ICB.</a:t>
            </a:r>
          </a:p>
        </p:txBody>
      </p:sp>
      <p:sp>
        <p:nvSpPr>
          <p:cNvPr id="10" name="TextBox 9">
            <a:extLst>
              <a:ext uri="{FF2B5EF4-FFF2-40B4-BE49-F238E27FC236}">
                <a16:creationId xmlns:a16="http://schemas.microsoft.com/office/drawing/2014/main" id="{CA443398-7801-8FE9-F82D-1EDB7780DF69}"/>
              </a:ext>
            </a:extLst>
          </p:cNvPr>
          <p:cNvSpPr txBox="1"/>
          <p:nvPr/>
        </p:nvSpPr>
        <p:spPr>
          <a:xfrm>
            <a:off x="4022523" y="359135"/>
            <a:ext cx="4169546" cy="584775"/>
          </a:xfrm>
          <a:prstGeom prst="rect">
            <a:avLst/>
          </a:prstGeom>
          <a:noFill/>
        </p:spPr>
        <p:txBody>
          <a:bodyPr wrap="square" rtlCol="0">
            <a:spAutoFit/>
          </a:bodyPr>
          <a:lstStyle/>
          <a:p>
            <a:r>
              <a:rPr lang="en-GB" sz="3200" dirty="0">
                <a:solidFill>
                  <a:schemeClr val="accent1"/>
                </a:solidFill>
              </a:rPr>
              <a:t>Gender by quartile</a:t>
            </a:r>
          </a:p>
        </p:txBody>
      </p:sp>
      <p:graphicFrame>
        <p:nvGraphicFramePr>
          <p:cNvPr id="12" name="Table 11">
            <a:extLst>
              <a:ext uri="{FF2B5EF4-FFF2-40B4-BE49-F238E27FC236}">
                <a16:creationId xmlns:a16="http://schemas.microsoft.com/office/drawing/2014/main" id="{5D4A20EE-4583-B874-D5D6-02F052494446}"/>
              </a:ext>
            </a:extLst>
          </p:cNvPr>
          <p:cNvGraphicFramePr>
            <a:graphicFrameLocks noGrp="1"/>
          </p:cNvGraphicFramePr>
          <p:nvPr>
            <p:extLst>
              <p:ext uri="{D42A27DB-BD31-4B8C-83A1-F6EECF244321}">
                <p14:modId xmlns:p14="http://schemas.microsoft.com/office/powerpoint/2010/main" val="1897701374"/>
              </p:ext>
            </p:extLst>
          </p:nvPr>
        </p:nvGraphicFramePr>
        <p:xfrm>
          <a:off x="6179798" y="1099303"/>
          <a:ext cx="5353050" cy="1516368"/>
        </p:xfrm>
        <a:graphic>
          <a:graphicData uri="http://schemas.openxmlformats.org/drawingml/2006/table">
            <a:tbl>
              <a:tblPr firstRow="1" bandRow="1">
                <a:tableStyleId>{8A107856-5554-42FB-B03E-39F5DBC370BA}</a:tableStyleId>
              </a:tblPr>
              <a:tblGrid>
                <a:gridCol w="1342359">
                  <a:extLst>
                    <a:ext uri="{9D8B030D-6E8A-4147-A177-3AD203B41FA5}">
                      <a16:colId xmlns:a16="http://schemas.microsoft.com/office/drawing/2014/main" val="216465342"/>
                    </a:ext>
                  </a:extLst>
                </a:gridCol>
                <a:gridCol w="1135955">
                  <a:extLst>
                    <a:ext uri="{9D8B030D-6E8A-4147-A177-3AD203B41FA5}">
                      <a16:colId xmlns:a16="http://schemas.microsoft.com/office/drawing/2014/main" val="2248444959"/>
                    </a:ext>
                  </a:extLst>
                </a:gridCol>
                <a:gridCol w="1172018">
                  <a:extLst>
                    <a:ext uri="{9D8B030D-6E8A-4147-A177-3AD203B41FA5}">
                      <a16:colId xmlns:a16="http://schemas.microsoft.com/office/drawing/2014/main" val="2600344612"/>
                    </a:ext>
                  </a:extLst>
                </a:gridCol>
                <a:gridCol w="937613">
                  <a:extLst>
                    <a:ext uri="{9D8B030D-6E8A-4147-A177-3AD203B41FA5}">
                      <a16:colId xmlns:a16="http://schemas.microsoft.com/office/drawing/2014/main" val="1523941899"/>
                    </a:ext>
                  </a:extLst>
                </a:gridCol>
                <a:gridCol w="765105">
                  <a:extLst>
                    <a:ext uri="{9D8B030D-6E8A-4147-A177-3AD203B41FA5}">
                      <a16:colId xmlns:a16="http://schemas.microsoft.com/office/drawing/2014/main" val="3545664964"/>
                    </a:ext>
                  </a:extLst>
                </a:gridCol>
              </a:tblGrid>
              <a:tr h="417776">
                <a:tc>
                  <a:txBody>
                    <a:bodyPr/>
                    <a:lstStyle/>
                    <a:p>
                      <a:r>
                        <a:rPr lang="en-GB" sz="1200" dirty="0"/>
                        <a:t>Quartile</a:t>
                      </a:r>
                    </a:p>
                  </a:txBody>
                  <a:tcPr/>
                </a:tc>
                <a:tc>
                  <a:txBody>
                    <a:bodyPr/>
                    <a:lstStyle/>
                    <a:p>
                      <a:r>
                        <a:rPr lang="en-GB" sz="1200" dirty="0"/>
                        <a:t>Female</a:t>
                      </a:r>
                    </a:p>
                  </a:txBody>
                  <a:tcPr/>
                </a:tc>
                <a:tc>
                  <a:txBody>
                    <a:bodyPr/>
                    <a:lstStyle/>
                    <a:p>
                      <a:r>
                        <a:rPr lang="en-GB" sz="1200" dirty="0"/>
                        <a:t>Male</a:t>
                      </a:r>
                    </a:p>
                  </a:txBody>
                  <a:tcPr/>
                </a:tc>
                <a:tc>
                  <a:txBody>
                    <a:bodyPr/>
                    <a:lstStyle/>
                    <a:p>
                      <a:r>
                        <a:rPr lang="en-GB" sz="1200" dirty="0"/>
                        <a:t>Female %</a:t>
                      </a:r>
                    </a:p>
                  </a:txBody>
                  <a:tcPr/>
                </a:tc>
                <a:tc>
                  <a:txBody>
                    <a:bodyPr/>
                    <a:lstStyle/>
                    <a:p>
                      <a:r>
                        <a:rPr lang="en-GB" sz="1200" dirty="0"/>
                        <a:t>Male %</a:t>
                      </a:r>
                    </a:p>
                  </a:txBody>
                  <a:tcPr/>
                </a:tc>
                <a:extLst>
                  <a:ext uri="{0D108BD9-81ED-4DB2-BD59-A6C34878D82A}">
                    <a16:rowId xmlns:a16="http://schemas.microsoft.com/office/drawing/2014/main" val="3992269148"/>
                  </a:ext>
                </a:extLst>
              </a:tr>
              <a:tr h="274648">
                <a:tc>
                  <a:txBody>
                    <a:bodyPr/>
                    <a:lstStyle/>
                    <a:p>
                      <a:r>
                        <a:rPr lang="en-GB" sz="1200" dirty="0"/>
                        <a:t>4 Upper</a:t>
                      </a:r>
                    </a:p>
                  </a:txBody>
                  <a:tcPr/>
                </a:tc>
                <a:tc>
                  <a:txBody>
                    <a:bodyPr/>
                    <a:lstStyle/>
                    <a:p>
                      <a:r>
                        <a:rPr lang="en-GB" sz="1200" dirty="0"/>
                        <a:t>56.00</a:t>
                      </a:r>
                    </a:p>
                  </a:txBody>
                  <a:tcPr/>
                </a:tc>
                <a:tc>
                  <a:txBody>
                    <a:bodyPr/>
                    <a:lstStyle/>
                    <a:p>
                      <a:r>
                        <a:rPr lang="en-GB" sz="1200" dirty="0"/>
                        <a:t>29.00</a:t>
                      </a:r>
                    </a:p>
                  </a:txBody>
                  <a:tcPr/>
                </a:tc>
                <a:tc>
                  <a:txBody>
                    <a:bodyPr/>
                    <a:lstStyle/>
                    <a:p>
                      <a:r>
                        <a:rPr lang="en-GB" sz="1200" dirty="0"/>
                        <a:t>65.88</a:t>
                      </a:r>
                    </a:p>
                  </a:txBody>
                  <a:tcPr/>
                </a:tc>
                <a:tc>
                  <a:txBody>
                    <a:bodyPr/>
                    <a:lstStyle/>
                    <a:p>
                      <a:r>
                        <a:rPr lang="en-GB" sz="1200" dirty="0"/>
                        <a:t>34.12</a:t>
                      </a:r>
                    </a:p>
                  </a:txBody>
                  <a:tcPr/>
                </a:tc>
                <a:extLst>
                  <a:ext uri="{0D108BD9-81ED-4DB2-BD59-A6C34878D82A}">
                    <a16:rowId xmlns:a16="http://schemas.microsoft.com/office/drawing/2014/main" val="2432526121"/>
                  </a:ext>
                </a:extLst>
              </a:tr>
              <a:tr h="274648">
                <a:tc>
                  <a:txBody>
                    <a:bodyPr/>
                    <a:lstStyle/>
                    <a:p>
                      <a:r>
                        <a:rPr lang="en-GB" sz="1200" dirty="0"/>
                        <a:t>3 Upper middle</a:t>
                      </a:r>
                    </a:p>
                  </a:txBody>
                  <a:tcPr/>
                </a:tc>
                <a:tc>
                  <a:txBody>
                    <a:bodyPr/>
                    <a:lstStyle/>
                    <a:p>
                      <a:r>
                        <a:rPr lang="en-GB" sz="1200" dirty="0"/>
                        <a:t>75.00</a:t>
                      </a:r>
                    </a:p>
                  </a:txBody>
                  <a:tcPr/>
                </a:tc>
                <a:tc>
                  <a:txBody>
                    <a:bodyPr/>
                    <a:lstStyle/>
                    <a:p>
                      <a:r>
                        <a:rPr lang="en-GB" sz="1200" dirty="0"/>
                        <a:t>24.00</a:t>
                      </a:r>
                    </a:p>
                  </a:txBody>
                  <a:tcPr/>
                </a:tc>
                <a:tc>
                  <a:txBody>
                    <a:bodyPr/>
                    <a:lstStyle/>
                    <a:p>
                      <a:r>
                        <a:rPr lang="en-GB" sz="1200" dirty="0"/>
                        <a:t>75.76</a:t>
                      </a:r>
                    </a:p>
                  </a:txBody>
                  <a:tcPr/>
                </a:tc>
                <a:tc>
                  <a:txBody>
                    <a:bodyPr/>
                    <a:lstStyle/>
                    <a:p>
                      <a:r>
                        <a:rPr lang="en-GB" sz="1200" dirty="0"/>
                        <a:t>24.24</a:t>
                      </a:r>
                    </a:p>
                  </a:txBody>
                  <a:tcPr/>
                </a:tc>
                <a:extLst>
                  <a:ext uri="{0D108BD9-81ED-4DB2-BD59-A6C34878D82A}">
                    <a16:rowId xmlns:a16="http://schemas.microsoft.com/office/drawing/2014/main" val="900663614"/>
                  </a:ext>
                </a:extLst>
              </a:tr>
              <a:tr h="274648">
                <a:tc>
                  <a:txBody>
                    <a:bodyPr/>
                    <a:lstStyle/>
                    <a:p>
                      <a:r>
                        <a:rPr lang="en-GB" sz="1200" dirty="0"/>
                        <a:t>2 Lower middle</a:t>
                      </a:r>
                    </a:p>
                  </a:txBody>
                  <a:tcPr/>
                </a:tc>
                <a:tc>
                  <a:txBody>
                    <a:bodyPr/>
                    <a:lstStyle/>
                    <a:p>
                      <a:r>
                        <a:rPr lang="en-GB" sz="1200" dirty="0"/>
                        <a:t>68.00</a:t>
                      </a:r>
                    </a:p>
                  </a:txBody>
                  <a:tcPr/>
                </a:tc>
                <a:tc>
                  <a:txBody>
                    <a:bodyPr/>
                    <a:lstStyle/>
                    <a:p>
                      <a:r>
                        <a:rPr lang="en-GB" sz="1200" dirty="0"/>
                        <a:t>12.00</a:t>
                      </a:r>
                    </a:p>
                  </a:txBody>
                  <a:tcPr/>
                </a:tc>
                <a:tc>
                  <a:txBody>
                    <a:bodyPr/>
                    <a:lstStyle/>
                    <a:p>
                      <a:r>
                        <a:rPr lang="en-GB" sz="1200" dirty="0"/>
                        <a:t>85.00</a:t>
                      </a:r>
                    </a:p>
                  </a:txBody>
                  <a:tcPr/>
                </a:tc>
                <a:tc>
                  <a:txBody>
                    <a:bodyPr/>
                    <a:lstStyle/>
                    <a:p>
                      <a:r>
                        <a:rPr lang="en-GB" sz="1200" dirty="0"/>
                        <a:t>15.00</a:t>
                      </a:r>
                    </a:p>
                  </a:txBody>
                  <a:tcPr/>
                </a:tc>
                <a:extLst>
                  <a:ext uri="{0D108BD9-81ED-4DB2-BD59-A6C34878D82A}">
                    <a16:rowId xmlns:a16="http://schemas.microsoft.com/office/drawing/2014/main" val="1876077671"/>
                  </a:ext>
                </a:extLst>
              </a:tr>
              <a:tr h="274648">
                <a:tc>
                  <a:txBody>
                    <a:bodyPr/>
                    <a:lstStyle/>
                    <a:p>
                      <a:r>
                        <a:rPr lang="en-GB" sz="1200" dirty="0"/>
                        <a:t>1 Lower</a:t>
                      </a:r>
                    </a:p>
                  </a:txBody>
                  <a:tcPr/>
                </a:tc>
                <a:tc>
                  <a:txBody>
                    <a:bodyPr/>
                    <a:lstStyle/>
                    <a:p>
                      <a:r>
                        <a:rPr lang="en-GB" sz="1200" dirty="0"/>
                        <a:t>62.00</a:t>
                      </a:r>
                    </a:p>
                  </a:txBody>
                  <a:tcPr/>
                </a:tc>
                <a:tc>
                  <a:txBody>
                    <a:bodyPr/>
                    <a:lstStyle/>
                    <a:p>
                      <a:r>
                        <a:rPr lang="en-GB" sz="1200" dirty="0"/>
                        <a:t>13.00</a:t>
                      </a:r>
                    </a:p>
                  </a:txBody>
                  <a:tcPr/>
                </a:tc>
                <a:tc>
                  <a:txBody>
                    <a:bodyPr/>
                    <a:lstStyle/>
                    <a:p>
                      <a:r>
                        <a:rPr lang="en-GB" sz="1200" dirty="0"/>
                        <a:t>82.67</a:t>
                      </a:r>
                    </a:p>
                  </a:txBody>
                  <a:tcPr/>
                </a:tc>
                <a:tc>
                  <a:txBody>
                    <a:bodyPr/>
                    <a:lstStyle/>
                    <a:p>
                      <a:r>
                        <a:rPr lang="en-GB" sz="1200" dirty="0"/>
                        <a:t>17.33</a:t>
                      </a:r>
                    </a:p>
                  </a:txBody>
                  <a:tcPr/>
                </a:tc>
                <a:extLst>
                  <a:ext uri="{0D108BD9-81ED-4DB2-BD59-A6C34878D82A}">
                    <a16:rowId xmlns:a16="http://schemas.microsoft.com/office/drawing/2014/main" val="844440173"/>
                  </a:ext>
                </a:extLst>
              </a:tr>
            </a:tbl>
          </a:graphicData>
        </a:graphic>
      </p:graphicFrame>
    </p:spTree>
    <p:extLst>
      <p:ext uri="{BB962C8B-B14F-4D97-AF65-F5344CB8AC3E}">
        <p14:creationId xmlns:p14="http://schemas.microsoft.com/office/powerpoint/2010/main" val="583645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E579D081-1667-0A9C-205F-7BD0C62028B6}"/>
              </a:ext>
            </a:extLst>
          </p:cNvPr>
          <p:cNvSpPr txBox="1"/>
          <p:nvPr/>
        </p:nvSpPr>
        <p:spPr>
          <a:xfrm>
            <a:off x="637693" y="1069487"/>
            <a:ext cx="5458606" cy="5128836"/>
          </a:xfrm>
          <a:prstGeom prst="rect">
            <a:avLst/>
          </a:prstGeom>
          <a:noFill/>
          <a:ln>
            <a:solidFill>
              <a:schemeClr val="accent2"/>
            </a:solidFill>
          </a:ln>
        </p:spPr>
        <p:txBody>
          <a:bodyPr wrap="square" rtlCol="0">
            <a:spAutoFit/>
          </a:bodyPr>
          <a:lstStyle/>
          <a:p>
            <a:endParaRPr lang="en-GB" dirty="0"/>
          </a:p>
        </p:txBody>
      </p:sp>
      <p:sp>
        <p:nvSpPr>
          <p:cNvPr id="2" name="Content Placeholder 1">
            <a:extLst>
              <a:ext uri="{FF2B5EF4-FFF2-40B4-BE49-F238E27FC236}">
                <a16:creationId xmlns:a16="http://schemas.microsoft.com/office/drawing/2014/main" id="{394CA568-7C2E-DEE5-7B8F-446C7423B98D}"/>
              </a:ext>
            </a:extLst>
          </p:cNvPr>
          <p:cNvSpPr>
            <a:spLocks noGrp="1"/>
          </p:cNvSpPr>
          <p:nvPr>
            <p:ph idx="1"/>
          </p:nvPr>
        </p:nvSpPr>
        <p:spPr>
          <a:xfrm>
            <a:off x="695399" y="1266507"/>
            <a:ext cx="5343196" cy="4681532"/>
          </a:xfrm>
        </p:spPr>
        <p:txBody>
          <a:bodyPr>
            <a:normAutofit fontScale="700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3200" b="1" i="0" u="none" strike="noStrike" kern="0" cap="none" spc="0" normalizeH="0" baseline="0" noProof="0" dirty="0">
                <a:ln>
                  <a:noFill/>
                </a:ln>
                <a:solidFill>
                  <a:srgbClr val="313131"/>
                </a:solidFill>
                <a:effectLst/>
                <a:uLnTx/>
                <a:uFillTx/>
                <a:latin typeface="+mn-lt"/>
              </a:rPr>
              <a:t>According to the Charted Institute of Personnel Development</a:t>
            </a:r>
            <a:r>
              <a:rPr lang="en-GB" sz="3200" b="1" kern="0" dirty="0">
                <a:solidFill>
                  <a:srgbClr val="313131"/>
                </a:solidFill>
                <a:latin typeface="+mn-lt"/>
              </a:rPr>
              <a:t> website dated 1 March 2023</a:t>
            </a:r>
            <a:r>
              <a:rPr kumimoji="0" lang="en-GB" sz="3200" b="1" i="0" u="none" strike="noStrike" kern="0" cap="none" spc="0" normalizeH="0" baseline="0" noProof="0" dirty="0">
                <a:ln>
                  <a:noFill/>
                </a:ln>
                <a:solidFill>
                  <a:srgbClr val="313131"/>
                </a:solidFill>
                <a:effectLst/>
                <a:uLnTx/>
                <a:uFillTx/>
                <a:latin typeface="+mn-lt"/>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dirty="0">
              <a:ln>
                <a:noFill/>
              </a:ln>
              <a:solidFill>
                <a:srgbClr val="313131"/>
              </a:solidFill>
              <a:effectLst/>
              <a:uLnTx/>
              <a:uFillTx/>
              <a:latin typeface="+mn-lt"/>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0" cap="none" spc="0" normalizeH="0" baseline="0" noProof="0" dirty="0">
                <a:ln>
                  <a:noFill/>
                </a:ln>
                <a:solidFill>
                  <a:srgbClr val="313131"/>
                </a:solidFill>
                <a:effectLst/>
                <a:uLnTx/>
                <a:uFillTx/>
                <a:latin typeface="+mn-lt"/>
              </a:rPr>
              <a:t>Gender pay gaps are often the outcome of economic, cultural, societal and educational factors.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200" b="0" i="0" u="none" strike="noStrike" kern="0" cap="none" spc="0" normalizeH="0" baseline="0" noProof="0" dirty="0">
              <a:ln>
                <a:noFill/>
              </a:ln>
              <a:solidFill>
                <a:srgbClr val="313131"/>
              </a:solidFill>
              <a:effectLst/>
              <a:uLnTx/>
              <a:uFillTx/>
              <a:latin typeface="+mn-lt"/>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0" cap="none" spc="0" normalizeH="0" baseline="0" noProof="0" dirty="0">
                <a:ln>
                  <a:noFill/>
                </a:ln>
                <a:solidFill>
                  <a:srgbClr val="313131"/>
                </a:solidFill>
                <a:effectLst/>
                <a:uLnTx/>
                <a:uFillTx/>
                <a:latin typeface="+mn-lt"/>
              </a:rPr>
              <a:t>Personal choices on working arrangements and careers are often influenced by matters outside of the individual’s control, such as the availability and affordability of childcare.</a:t>
            </a:r>
          </a:p>
          <a:p>
            <a:pPr marL="0" marR="0" lvl="0" indent="0" defTabSz="914400" eaLnBrk="1" fontAlgn="auto" latinLnBrk="0" hangingPunct="1">
              <a:lnSpc>
                <a:spcPct val="100000"/>
              </a:lnSpc>
              <a:spcBef>
                <a:spcPts val="0"/>
              </a:spcBef>
              <a:spcAft>
                <a:spcPts val="0"/>
              </a:spcAft>
              <a:buClrTx/>
              <a:buSzTx/>
              <a:buNone/>
              <a:tabLst/>
              <a:defRPr/>
            </a:pPr>
            <a:endParaRPr kumimoji="0" lang="en-GB" sz="3200" b="0" i="0" u="none" strike="noStrike" kern="0" cap="none" spc="0" normalizeH="0" baseline="0" noProof="0" dirty="0">
              <a:ln>
                <a:noFill/>
              </a:ln>
              <a:solidFill>
                <a:srgbClr val="313131"/>
              </a:solidFill>
              <a:effectLst/>
              <a:uLnTx/>
              <a:uFillTx/>
              <a:latin typeface="+mn-lt"/>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0" cap="none" spc="0" normalizeH="0" baseline="0" noProof="0" dirty="0">
                <a:ln>
                  <a:noFill/>
                </a:ln>
                <a:solidFill>
                  <a:srgbClr val="313131"/>
                </a:solidFill>
                <a:effectLst/>
                <a:uLnTx/>
                <a:uFillTx/>
                <a:latin typeface="+mn-lt"/>
              </a:rPr>
              <a:t>Choices available to women continue to be more constrained than those available to men. </a:t>
            </a:r>
            <a:endParaRPr lang="en-GB" sz="1500" b="1" kern="0" dirty="0">
              <a:solidFill>
                <a:srgbClr val="313131"/>
              </a:solidFill>
            </a:endParaRPr>
          </a:p>
          <a:p>
            <a:pPr marL="0" marR="0" lvl="0" indent="0" defTabSz="914400" eaLnBrk="1" fontAlgn="auto" latinLnBrk="0" hangingPunct="1">
              <a:lnSpc>
                <a:spcPct val="100000"/>
              </a:lnSpc>
              <a:spcBef>
                <a:spcPts val="0"/>
              </a:spcBef>
              <a:spcAft>
                <a:spcPts val="0"/>
              </a:spcAft>
              <a:buClrTx/>
              <a:buSzTx/>
              <a:buNone/>
              <a:tabLst/>
              <a:defRPr/>
            </a:pPr>
            <a:endParaRPr kumimoji="0" lang="en-GB" sz="1500" b="1" i="0" u="none" strike="noStrike" kern="0" cap="none" spc="0" normalizeH="0" baseline="0" noProof="0" dirty="0">
              <a:ln>
                <a:noFill/>
              </a:ln>
              <a:solidFill>
                <a:srgbClr val="313131"/>
              </a:solidFill>
              <a:effectLst/>
              <a:uLnTx/>
              <a:uFillTx/>
              <a:latin typeface="+mn-lt"/>
            </a:endParaRPr>
          </a:p>
          <a:p>
            <a:pPr marL="0" marR="0" lvl="0" indent="0" defTabSz="914400" eaLnBrk="1" fontAlgn="auto" latinLnBrk="0" hangingPunct="1">
              <a:lnSpc>
                <a:spcPct val="100000"/>
              </a:lnSpc>
              <a:spcBef>
                <a:spcPts val="0"/>
              </a:spcBef>
              <a:spcAft>
                <a:spcPts val="0"/>
              </a:spcAft>
              <a:buClrTx/>
              <a:buSzTx/>
              <a:buNone/>
              <a:tabLst/>
              <a:defRPr/>
            </a:pPr>
            <a:endParaRPr lang="en-GB" sz="1500" b="1" kern="0" dirty="0">
              <a:solidFill>
                <a:srgbClr val="313131"/>
              </a:solidFill>
            </a:endParaRPr>
          </a:p>
          <a:p>
            <a:pPr marL="0" marR="0" lvl="0" indent="0" defTabSz="914400" eaLnBrk="1" fontAlgn="auto" latinLnBrk="0" hangingPunct="1">
              <a:lnSpc>
                <a:spcPct val="100000"/>
              </a:lnSpc>
              <a:spcBef>
                <a:spcPts val="0"/>
              </a:spcBef>
              <a:spcAft>
                <a:spcPts val="0"/>
              </a:spcAft>
              <a:buClrTx/>
              <a:buSzTx/>
              <a:buNone/>
              <a:tabLst/>
              <a:defRPr/>
            </a:pPr>
            <a:endParaRPr kumimoji="0" lang="en-GB" sz="1500" b="1" i="0" u="none" strike="noStrike" kern="0" cap="none" spc="0" normalizeH="0" baseline="0" noProof="0" dirty="0">
              <a:ln>
                <a:noFill/>
              </a:ln>
              <a:solidFill>
                <a:srgbClr val="313131"/>
              </a:solidFill>
              <a:effectLst/>
              <a:uLnTx/>
              <a:uFillTx/>
              <a:latin typeface="+mn-lt"/>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500" kern="0" dirty="0">
              <a:solidFill>
                <a:srgbClr val="313131"/>
              </a:solidFill>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600" kern="0" dirty="0">
              <a:solidFill>
                <a:srgbClr val="313131"/>
              </a:solidFill>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0" cap="none" spc="0" normalizeH="0" baseline="0" noProof="0" dirty="0">
              <a:ln>
                <a:noFill/>
              </a:ln>
              <a:solidFill>
                <a:prstClr val="black"/>
              </a:solidFill>
              <a:effectLst/>
              <a:uLnTx/>
              <a:uFillTx/>
              <a:latin typeface="+mn-lt"/>
            </a:endParaRPr>
          </a:p>
          <a:p>
            <a:pPr marL="0" indent="0">
              <a:buNone/>
            </a:pPr>
            <a:endParaRPr lang="en-GB" dirty="0"/>
          </a:p>
        </p:txBody>
      </p:sp>
      <p:sp>
        <p:nvSpPr>
          <p:cNvPr id="3" name="Title 2">
            <a:extLst>
              <a:ext uri="{FF2B5EF4-FFF2-40B4-BE49-F238E27FC236}">
                <a16:creationId xmlns:a16="http://schemas.microsoft.com/office/drawing/2014/main" id="{55902B5D-E9F0-EE4E-C522-94F5AC9DBDDA}"/>
              </a:ext>
            </a:extLst>
          </p:cNvPr>
          <p:cNvSpPr>
            <a:spLocks noGrp="1"/>
          </p:cNvSpPr>
          <p:nvPr>
            <p:ph type="title"/>
          </p:nvPr>
        </p:nvSpPr>
        <p:spPr>
          <a:xfrm>
            <a:off x="4320392" y="296254"/>
            <a:ext cx="3987184" cy="662782"/>
          </a:xfrm>
        </p:spPr>
        <p:txBody>
          <a:bodyPr>
            <a:normAutofit fontScale="90000"/>
          </a:bodyPr>
          <a:lstStyle/>
          <a:p>
            <a:r>
              <a:rPr lang="en-GB" sz="3200" b="1" dirty="0">
                <a:solidFill>
                  <a:schemeClr val="accent1"/>
                </a:solidFill>
              </a:rPr>
              <a:t>Further areas to explore</a:t>
            </a:r>
          </a:p>
        </p:txBody>
      </p:sp>
      <p:graphicFrame>
        <p:nvGraphicFramePr>
          <p:cNvPr id="4" name="Diagram 3">
            <a:extLst>
              <a:ext uri="{FF2B5EF4-FFF2-40B4-BE49-F238E27FC236}">
                <a16:creationId xmlns:a16="http://schemas.microsoft.com/office/drawing/2014/main" id="{5AED38DB-CFC2-7335-6091-8B7B14AA07D0}"/>
              </a:ext>
            </a:extLst>
          </p:cNvPr>
          <p:cNvGraphicFramePr/>
          <p:nvPr>
            <p:extLst>
              <p:ext uri="{D42A27DB-BD31-4B8C-83A1-F6EECF244321}">
                <p14:modId xmlns:p14="http://schemas.microsoft.com/office/powerpoint/2010/main" val="1023485885"/>
              </p:ext>
            </p:extLst>
          </p:nvPr>
        </p:nvGraphicFramePr>
        <p:xfrm>
          <a:off x="6313984" y="1500326"/>
          <a:ext cx="5049434" cy="35557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CC4E47CB-8B68-CA71-C8DF-6615B5BC764F}"/>
              </a:ext>
            </a:extLst>
          </p:cNvPr>
          <p:cNvSpPr txBox="1"/>
          <p:nvPr/>
        </p:nvSpPr>
        <p:spPr>
          <a:xfrm>
            <a:off x="6403559" y="5671040"/>
            <a:ext cx="5716421" cy="276999"/>
          </a:xfrm>
          <a:prstGeom prst="rect">
            <a:avLst/>
          </a:prstGeom>
          <a:noFill/>
        </p:spPr>
        <p:txBody>
          <a:bodyPr wrap="square" rtlCol="0">
            <a:spAutoFit/>
          </a:bodyPr>
          <a:lstStyle/>
          <a:p>
            <a:r>
              <a:rPr lang="en-GB" sz="1200" i="1" dirty="0">
                <a:solidFill>
                  <a:prstClr val="black"/>
                </a:solidFill>
                <a:latin typeface="Calibri" panose="020F0502020204030204"/>
              </a:rPr>
              <a:t>https://www.cipd.org/uk/knowledge/guides/gender-pay-gap-reporting-guide</a:t>
            </a:r>
            <a:r>
              <a:rPr lang="en-GB" sz="1200" dirty="0">
                <a:solidFill>
                  <a:prstClr val="black"/>
                </a:solidFill>
                <a:latin typeface="Calibri" panose="020F0502020204030204"/>
              </a:rPr>
              <a:t>/</a:t>
            </a:r>
          </a:p>
        </p:txBody>
      </p:sp>
    </p:spTree>
    <p:extLst>
      <p:ext uri="{BB962C8B-B14F-4D97-AF65-F5344CB8AC3E}">
        <p14:creationId xmlns:p14="http://schemas.microsoft.com/office/powerpoint/2010/main" val="535969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902B5D-E9F0-EE4E-C522-94F5AC9DBDDA}"/>
              </a:ext>
            </a:extLst>
          </p:cNvPr>
          <p:cNvSpPr>
            <a:spLocks noGrp="1"/>
          </p:cNvSpPr>
          <p:nvPr>
            <p:ph type="title"/>
          </p:nvPr>
        </p:nvSpPr>
        <p:spPr>
          <a:xfrm>
            <a:off x="2640366" y="475897"/>
            <a:ext cx="5837808" cy="662782"/>
          </a:xfrm>
        </p:spPr>
        <p:txBody>
          <a:bodyPr/>
          <a:lstStyle/>
          <a:p>
            <a:r>
              <a:rPr lang="en-GB" sz="3200" dirty="0">
                <a:solidFill>
                  <a:schemeClr val="accent1"/>
                </a:solidFill>
                <a:latin typeface="Arial" panose="020B0604020202020204" pitchFamily="34" charset="0"/>
                <a:cs typeface="Arial" panose="020B0604020202020204" pitchFamily="34" charset="0"/>
              </a:rPr>
              <a:t>Key drivers of Gender Pay Gap</a:t>
            </a:r>
            <a:endParaRPr lang="en-GB" dirty="0">
              <a:solidFill>
                <a:schemeClr val="accent1"/>
              </a:solidFill>
            </a:endParaRPr>
          </a:p>
        </p:txBody>
      </p:sp>
      <p:sp>
        <p:nvSpPr>
          <p:cNvPr id="6" name="TextBox 5">
            <a:extLst>
              <a:ext uri="{FF2B5EF4-FFF2-40B4-BE49-F238E27FC236}">
                <a16:creationId xmlns:a16="http://schemas.microsoft.com/office/drawing/2014/main" id="{36AAB8DA-6FB8-618A-8CA2-BFD293F5AEFB}"/>
              </a:ext>
            </a:extLst>
          </p:cNvPr>
          <p:cNvSpPr txBox="1"/>
          <p:nvPr/>
        </p:nvSpPr>
        <p:spPr>
          <a:xfrm>
            <a:off x="446744" y="1014391"/>
            <a:ext cx="11298512" cy="4678204"/>
          </a:xfrm>
          <a:prstGeom prst="rect">
            <a:avLst/>
          </a:prstGeom>
          <a:noFill/>
        </p:spPr>
        <p:txBody>
          <a:bodyPr wrap="square" rtlCol="0">
            <a:spAutoFit/>
          </a:bodyPr>
          <a:lstStyle/>
          <a:p>
            <a:r>
              <a:rPr lang="en-GB" b="1" dirty="0">
                <a:solidFill>
                  <a:schemeClr val="accent1"/>
                </a:solidFill>
              </a:rPr>
              <a:t>Actions being taken to address the gender pay gap</a:t>
            </a:r>
          </a:p>
          <a:p>
            <a:endParaRPr lang="en-GB" sz="1400" b="1" dirty="0"/>
          </a:p>
          <a:p>
            <a:r>
              <a:rPr lang="en-GB" sz="1400" b="1" dirty="0"/>
              <a:t>Ensuring an equitable change programme</a:t>
            </a:r>
          </a:p>
          <a:p>
            <a:endParaRPr lang="en-GB" sz="1400" b="1" dirty="0"/>
          </a:p>
          <a:p>
            <a:r>
              <a:rPr lang="en-GB" sz="1400" dirty="0"/>
              <a:t>There is a risk that as Frimley ICB undergoes a change programme this may have a disproportionate impact on gender equality. In order to mitigate this risk, we:</a:t>
            </a:r>
          </a:p>
          <a:p>
            <a:pPr marL="285750" indent="-285750">
              <a:buFont typeface="Arial" panose="020B0604020202020204" pitchFamily="34" charset="0"/>
              <a:buChar char="•"/>
            </a:pPr>
            <a:r>
              <a:rPr lang="en-GB" sz="1400" dirty="0"/>
              <a:t>Created a consistent template to ensure that job descriptions for new roles would be developed with inclusivity and accessibility in mind. </a:t>
            </a:r>
          </a:p>
          <a:p>
            <a:pPr marL="285750" indent="-285750">
              <a:buFont typeface="Arial" panose="020B0604020202020204" pitchFamily="34" charset="0"/>
              <a:buChar char="•"/>
            </a:pPr>
            <a:r>
              <a:rPr lang="en-GB" sz="1400" dirty="0"/>
              <a:t>Completed ongoing  Equality Impact Assessments, ensuring that at each decision-making point, anonymised ESR data was reviewed</a:t>
            </a:r>
          </a:p>
          <a:p>
            <a:pPr marL="285750" indent="-285750">
              <a:buFont typeface="Arial" panose="020B0604020202020204" pitchFamily="34" charset="0"/>
              <a:buChar char="•"/>
            </a:pPr>
            <a:r>
              <a:rPr lang="en-GB" sz="1400" dirty="0"/>
              <a:t>The original consultation report was reviewed through an inclusion lens, to support use of inclusive language and to highlight the ICS ambition to improve workforce and health inequalities. </a:t>
            </a:r>
          </a:p>
          <a:p>
            <a:pPr marL="285750" indent="-285750">
              <a:buFont typeface="Arial" panose="020B0604020202020204" pitchFamily="34" charset="0"/>
              <a:buChar char="•"/>
            </a:pPr>
            <a:r>
              <a:rPr lang="en-GB" sz="1400" dirty="0"/>
              <a:t>Embedded messages about inclusion into the managing change sessions that were delivered to line managers and drew out key equality themes from the post-consultation responses to ensure they were amplified.</a:t>
            </a:r>
          </a:p>
          <a:p>
            <a:pPr marL="285750" indent="-285750">
              <a:buFont typeface="Arial" panose="020B0604020202020204" pitchFamily="34" charset="0"/>
              <a:buChar char="•"/>
            </a:pPr>
            <a:r>
              <a:rPr lang="en-GB" sz="1400" dirty="0"/>
              <a:t>We are reviewing job matching and potential job interview processes from an equality perspective – constantly asking whether we are doing enough to ensure that people will feel equally and fairly treated and that their needs will be considered. </a:t>
            </a:r>
          </a:p>
          <a:p>
            <a:pPr marL="285750" indent="-285750">
              <a:buFont typeface="Arial" panose="020B0604020202020204" pitchFamily="34" charset="0"/>
              <a:buChar char="•"/>
            </a:pPr>
            <a:r>
              <a:rPr lang="en-GB" sz="1400" dirty="0"/>
              <a:t>Have developed inclusive approaches to recruitment and talent management </a:t>
            </a:r>
          </a:p>
          <a:p>
            <a:pPr marL="285750" indent="-285750">
              <a:buFont typeface="Arial" panose="020B0604020202020204" pitchFamily="34" charset="0"/>
              <a:buChar char="•"/>
            </a:pPr>
            <a:r>
              <a:rPr lang="en-GB" sz="1400" dirty="0"/>
              <a:t>Invested in the development of our EDI Advocates </a:t>
            </a:r>
          </a:p>
          <a:p>
            <a:pPr marL="285750" indent="-285750">
              <a:buFont typeface="Arial" panose="020B0604020202020204" pitchFamily="34" charset="0"/>
              <a:buChar char="•"/>
            </a:pPr>
            <a:endParaRPr lang="en-GB" sz="1400" dirty="0"/>
          </a:p>
          <a:p>
            <a:r>
              <a:rPr lang="en-GB" sz="1400" b="1" dirty="0"/>
              <a:t>Sexual Safety in Healthcare Charter </a:t>
            </a:r>
          </a:p>
          <a:p>
            <a:r>
              <a:rPr lang="en-GB" sz="1400" dirty="0"/>
              <a:t>Frimley ICB has made a commitment to meeting the requirements of the above charter by July 2024. </a:t>
            </a:r>
          </a:p>
          <a:p>
            <a:endParaRPr lang="en-GB" sz="1400" dirty="0"/>
          </a:p>
          <a:p>
            <a:endParaRPr lang="en-GB" sz="1400" dirty="0"/>
          </a:p>
        </p:txBody>
      </p:sp>
    </p:spTree>
    <p:extLst>
      <p:ext uri="{BB962C8B-B14F-4D97-AF65-F5344CB8AC3E}">
        <p14:creationId xmlns:p14="http://schemas.microsoft.com/office/powerpoint/2010/main" val="2199059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F0B306-6735-1DD5-D4F4-B61A803C461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9A92E2B-AABA-2FF9-F34B-23BBE8BA5A79}"/>
              </a:ext>
            </a:extLst>
          </p:cNvPr>
          <p:cNvSpPr>
            <a:spLocks noGrp="1"/>
          </p:cNvSpPr>
          <p:nvPr>
            <p:ph type="title"/>
          </p:nvPr>
        </p:nvSpPr>
        <p:spPr>
          <a:xfrm>
            <a:off x="4320392" y="296254"/>
            <a:ext cx="3987184" cy="662782"/>
          </a:xfrm>
        </p:spPr>
        <p:txBody>
          <a:bodyPr>
            <a:normAutofit/>
          </a:bodyPr>
          <a:lstStyle/>
          <a:p>
            <a:r>
              <a:rPr lang="en-GB" sz="3200" b="1" dirty="0">
                <a:solidFill>
                  <a:schemeClr val="accent1"/>
                </a:solidFill>
              </a:rPr>
              <a:t>Our Action Plan </a:t>
            </a:r>
          </a:p>
        </p:txBody>
      </p:sp>
      <p:graphicFrame>
        <p:nvGraphicFramePr>
          <p:cNvPr id="9" name="Content Placeholder 8">
            <a:extLst>
              <a:ext uri="{FF2B5EF4-FFF2-40B4-BE49-F238E27FC236}">
                <a16:creationId xmlns:a16="http://schemas.microsoft.com/office/drawing/2014/main" id="{23D19523-BC88-9130-7ADC-333141CC16A0}"/>
              </a:ext>
            </a:extLst>
          </p:cNvPr>
          <p:cNvGraphicFramePr>
            <a:graphicFrameLocks noGrp="1"/>
          </p:cNvGraphicFramePr>
          <p:nvPr>
            <p:ph idx="1"/>
            <p:extLst>
              <p:ext uri="{D42A27DB-BD31-4B8C-83A1-F6EECF244321}">
                <p14:modId xmlns:p14="http://schemas.microsoft.com/office/powerpoint/2010/main" val="1648279884"/>
              </p:ext>
            </p:extLst>
          </p:nvPr>
        </p:nvGraphicFramePr>
        <p:xfrm>
          <a:off x="332198" y="1793538"/>
          <a:ext cx="11527604" cy="4297927"/>
        </p:xfrm>
        <a:graphic>
          <a:graphicData uri="http://schemas.openxmlformats.org/drawingml/2006/table">
            <a:tbl>
              <a:tblPr firstRow="1" bandRow="1">
                <a:tableStyleId>{5C22544A-7EE6-4342-B048-85BDC9FD1C3A}</a:tableStyleId>
              </a:tblPr>
              <a:tblGrid>
                <a:gridCol w="2881901">
                  <a:extLst>
                    <a:ext uri="{9D8B030D-6E8A-4147-A177-3AD203B41FA5}">
                      <a16:colId xmlns:a16="http://schemas.microsoft.com/office/drawing/2014/main" val="2008081190"/>
                    </a:ext>
                  </a:extLst>
                </a:gridCol>
                <a:gridCol w="2881901">
                  <a:extLst>
                    <a:ext uri="{9D8B030D-6E8A-4147-A177-3AD203B41FA5}">
                      <a16:colId xmlns:a16="http://schemas.microsoft.com/office/drawing/2014/main" val="603604745"/>
                    </a:ext>
                  </a:extLst>
                </a:gridCol>
                <a:gridCol w="2881901">
                  <a:extLst>
                    <a:ext uri="{9D8B030D-6E8A-4147-A177-3AD203B41FA5}">
                      <a16:colId xmlns:a16="http://schemas.microsoft.com/office/drawing/2014/main" val="2064810900"/>
                    </a:ext>
                  </a:extLst>
                </a:gridCol>
                <a:gridCol w="2881901">
                  <a:extLst>
                    <a:ext uri="{9D8B030D-6E8A-4147-A177-3AD203B41FA5}">
                      <a16:colId xmlns:a16="http://schemas.microsoft.com/office/drawing/2014/main" val="4214769759"/>
                    </a:ext>
                  </a:extLst>
                </a:gridCol>
              </a:tblGrid>
              <a:tr h="500661">
                <a:tc>
                  <a:txBody>
                    <a:bodyPr/>
                    <a:lstStyle/>
                    <a:p>
                      <a:r>
                        <a:rPr lang="en-GB" dirty="0"/>
                        <a:t>Quarter 1 24/25</a:t>
                      </a:r>
                    </a:p>
                  </a:txBody>
                  <a:tcPr/>
                </a:tc>
                <a:tc>
                  <a:txBody>
                    <a:bodyPr/>
                    <a:lstStyle/>
                    <a:p>
                      <a:r>
                        <a:rPr lang="en-GB" dirty="0"/>
                        <a:t>Quarter 2 </a:t>
                      </a:r>
                    </a:p>
                  </a:txBody>
                  <a:tcPr/>
                </a:tc>
                <a:tc>
                  <a:txBody>
                    <a:bodyPr/>
                    <a:lstStyle/>
                    <a:p>
                      <a:r>
                        <a:rPr lang="en-GB" dirty="0"/>
                        <a:t>Quarter 3</a:t>
                      </a:r>
                    </a:p>
                  </a:txBody>
                  <a:tcPr/>
                </a:tc>
                <a:tc>
                  <a:txBody>
                    <a:bodyPr/>
                    <a:lstStyle/>
                    <a:p>
                      <a:r>
                        <a:rPr lang="en-GB" dirty="0"/>
                        <a:t>Quarter 4 </a:t>
                      </a:r>
                    </a:p>
                  </a:txBody>
                  <a:tcPr/>
                </a:tc>
                <a:extLst>
                  <a:ext uri="{0D108BD9-81ED-4DB2-BD59-A6C34878D82A}">
                    <a16:rowId xmlns:a16="http://schemas.microsoft.com/office/drawing/2014/main" val="1699381690"/>
                  </a:ext>
                </a:extLst>
              </a:tr>
              <a:tr h="840706">
                <a:tc>
                  <a:txBody>
                    <a:bodyPr/>
                    <a:lstStyle/>
                    <a:p>
                      <a:r>
                        <a:rPr lang="en-GB" sz="1600" dirty="0"/>
                        <a:t>1. Identify an Executive sponsor to lead on Gender Inequalities </a:t>
                      </a:r>
                    </a:p>
                  </a:txBody>
                  <a:tcPr/>
                </a:tc>
                <a:tc>
                  <a:txBody>
                    <a:bodyPr/>
                    <a:lstStyle/>
                    <a:p>
                      <a:r>
                        <a:rPr lang="en-GB" sz="1600" dirty="0"/>
                        <a:t>1. Benchmark Gender Pay Gap findings against other ICBs (both nationally and locally) </a:t>
                      </a:r>
                    </a:p>
                  </a:txBody>
                  <a:tcPr/>
                </a:tc>
                <a:tc>
                  <a:txBody>
                    <a:bodyPr/>
                    <a:lstStyle/>
                    <a:p>
                      <a:r>
                        <a:rPr lang="en-GB" sz="1600" dirty="0"/>
                        <a:t>1. Review intersectionality aspects (Ethnicity, Disability Pay Gaps) </a:t>
                      </a:r>
                    </a:p>
                  </a:txBody>
                  <a:tcPr/>
                </a:tc>
                <a:tc>
                  <a:txBody>
                    <a:bodyPr/>
                    <a:lstStyle/>
                    <a:p>
                      <a:r>
                        <a:rPr lang="en-GB" sz="1600" dirty="0"/>
                        <a:t>1. Prepare for 2024/25 Pay gap report </a:t>
                      </a:r>
                    </a:p>
                  </a:txBody>
                  <a:tcPr/>
                </a:tc>
                <a:extLst>
                  <a:ext uri="{0D108BD9-81ED-4DB2-BD59-A6C34878D82A}">
                    <a16:rowId xmlns:a16="http://schemas.microsoft.com/office/drawing/2014/main" val="2908200333"/>
                  </a:ext>
                </a:extLst>
              </a:tr>
              <a:tr h="722583">
                <a:tc>
                  <a:txBody>
                    <a:bodyPr/>
                    <a:lstStyle/>
                    <a:p>
                      <a:r>
                        <a:rPr lang="en-GB" sz="1600" dirty="0"/>
                        <a:t>2. Develop a Women’s Network across the ICB</a:t>
                      </a:r>
                    </a:p>
                    <a:p>
                      <a:endParaRPr lang="en-GB" sz="1600" dirty="0"/>
                    </a:p>
                  </a:txBody>
                  <a:tcPr/>
                </a:tc>
                <a:tc>
                  <a:txBody>
                    <a:bodyPr/>
                    <a:lstStyle/>
                    <a:p>
                      <a:r>
                        <a:rPr lang="en-GB" sz="1600" dirty="0"/>
                        <a:t>2. Review national guides and action plans to incorporate best practice locally</a:t>
                      </a:r>
                    </a:p>
                  </a:txBody>
                  <a:tcPr/>
                </a:tc>
                <a:tc>
                  <a:txBody>
                    <a:bodyPr/>
                    <a:lstStyle/>
                    <a:p>
                      <a:r>
                        <a:rPr lang="en-GB" sz="1600" dirty="0"/>
                        <a:t>2. Understand the potential of developing local Primary Care Pay Gap review</a:t>
                      </a:r>
                    </a:p>
                  </a:txBody>
                  <a:tcPr/>
                </a:tc>
                <a:tc>
                  <a:txBody>
                    <a:bodyPr/>
                    <a:lstStyle/>
                    <a:p>
                      <a:r>
                        <a:rPr lang="en-GB" sz="1600" dirty="0"/>
                        <a:t>2. Ensure outcomes are included and reported in annual Equality report</a:t>
                      </a:r>
                    </a:p>
                  </a:txBody>
                  <a:tcPr/>
                </a:tc>
                <a:extLst>
                  <a:ext uri="{0D108BD9-81ED-4DB2-BD59-A6C34878D82A}">
                    <a16:rowId xmlns:a16="http://schemas.microsoft.com/office/drawing/2014/main" val="2578713495"/>
                  </a:ext>
                </a:extLst>
              </a:tr>
              <a:tr h="840706">
                <a:tc>
                  <a:txBody>
                    <a:bodyPr/>
                    <a:lstStyle/>
                    <a:p>
                      <a:r>
                        <a:rPr lang="en-GB" sz="1600" dirty="0"/>
                        <a:t>3. Analysis of recent National Staff Survey to establish further Gender trends</a:t>
                      </a:r>
                    </a:p>
                  </a:txBody>
                  <a:tcPr/>
                </a:tc>
                <a:tc>
                  <a:txBody>
                    <a:bodyPr/>
                    <a:lstStyle/>
                    <a:p>
                      <a:r>
                        <a:rPr lang="en-GB" sz="1600" dirty="0"/>
                        <a:t>3. Establish metrics and benchmarks for monitoring improvement </a:t>
                      </a:r>
                    </a:p>
                  </a:txBody>
                  <a:tcPr/>
                </a:tc>
                <a:tc>
                  <a:txBody>
                    <a:bodyPr/>
                    <a:lstStyle/>
                    <a:p>
                      <a:r>
                        <a:rPr lang="en-GB" sz="1600" dirty="0"/>
                        <a:t>3. Review ‘additional payments’ (on-call/ uplifts etc) to ascertain contribution to Gender Pay Gap </a:t>
                      </a:r>
                    </a:p>
                  </a:txBody>
                  <a:tcPr/>
                </a:tc>
                <a:tc>
                  <a:txBody>
                    <a:bodyPr/>
                    <a:lstStyle/>
                    <a:p>
                      <a:r>
                        <a:rPr lang="en-GB" sz="1600" dirty="0"/>
                        <a:t>3. Ensure Inclusive recruitment practices are embedded and further upskill/ training for line managers </a:t>
                      </a:r>
                    </a:p>
                  </a:txBody>
                  <a:tcPr/>
                </a:tc>
                <a:extLst>
                  <a:ext uri="{0D108BD9-81ED-4DB2-BD59-A6C34878D82A}">
                    <a16:rowId xmlns:a16="http://schemas.microsoft.com/office/drawing/2014/main" val="974139183"/>
                  </a:ext>
                </a:extLst>
              </a:tr>
              <a:tr h="840706">
                <a:tc>
                  <a:txBody>
                    <a:bodyPr/>
                    <a:lstStyle/>
                    <a:p>
                      <a:r>
                        <a:rPr lang="en-GB" sz="1600" dirty="0"/>
                        <a:t>4. Engage broader staff networks (male, female, menopause, SPF etc) to further develop strategy</a:t>
                      </a:r>
                    </a:p>
                  </a:txBody>
                  <a:tcPr/>
                </a:tc>
                <a:tc>
                  <a:txBody>
                    <a:bodyPr/>
                    <a:lstStyle/>
                    <a:p>
                      <a:r>
                        <a:rPr lang="en-GB" sz="1600" dirty="0"/>
                        <a:t>4. Review leaver rates and establish any trends, learning and best practice moving forward. </a:t>
                      </a:r>
                    </a:p>
                  </a:txBody>
                  <a:tcPr/>
                </a:tc>
                <a:tc>
                  <a:txBody>
                    <a:bodyPr/>
                    <a:lstStyle/>
                    <a:p>
                      <a:r>
                        <a:rPr lang="en-GB" sz="1600"/>
                        <a:t> </a:t>
                      </a:r>
                      <a:endParaRPr lang="en-GB" sz="1600" dirty="0"/>
                    </a:p>
                  </a:txBody>
                  <a:tcPr/>
                </a:tc>
                <a:tc>
                  <a:txBody>
                    <a:bodyPr/>
                    <a:lstStyle/>
                    <a:p>
                      <a:endParaRPr lang="en-GB" sz="1600" dirty="0"/>
                    </a:p>
                  </a:txBody>
                  <a:tcPr/>
                </a:tc>
                <a:extLst>
                  <a:ext uri="{0D108BD9-81ED-4DB2-BD59-A6C34878D82A}">
                    <a16:rowId xmlns:a16="http://schemas.microsoft.com/office/drawing/2014/main" val="797763976"/>
                  </a:ext>
                </a:extLst>
              </a:tr>
            </a:tbl>
          </a:graphicData>
        </a:graphic>
      </p:graphicFrame>
      <p:sp>
        <p:nvSpPr>
          <p:cNvPr id="10" name="TextBox 9">
            <a:extLst>
              <a:ext uri="{FF2B5EF4-FFF2-40B4-BE49-F238E27FC236}">
                <a16:creationId xmlns:a16="http://schemas.microsoft.com/office/drawing/2014/main" id="{98C995E8-F826-231F-B4A7-551851A713D1}"/>
              </a:ext>
            </a:extLst>
          </p:cNvPr>
          <p:cNvSpPr txBox="1"/>
          <p:nvPr/>
        </p:nvSpPr>
        <p:spPr>
          <a:xfrm>
            <a:off x="332198" y="1160980"/>
            <a:ext cx="10404296" cy="369332"/>
          </a:xfrm>
          <a:prstGeom prst="rect">
            <a:avLst/>
          </a:prstGeom>
          <a:noFill/>
        </p:spPr>
        <p:txBody>
          <a:bodyPr wrap="square" rtlCol="0">
            <a:spAutoFit/>
          </a:bodyPr>
          <a:lstStyle/>
          <a:p>
            <a:r>
              <a:rPr lang="en-GB" dirty="0"/>
              <a:t>The table below sets out our ambitions to develop an inclusive Gender Pay action plan throughout 2024/25. </a:t>
            </a:r>
          </a:p>
        </p:txBody>
      </p:sp>
    </p:spTree>
    <p:extLst>
      <p:ext uri="{BB962C8B-B14F-4D97-AF65-F5344CB8AC3E}">
        <p14:creationId xmlns:p14="http://schemas.microsoft.com/office/powerpoint/2010/main" val="1964750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348</TotalTime>
  <Words>1620</Words>
  <Application>Microsoft Office PowerPoint</Application>
  <PresentationFormat>Widescreen</PresentationFormat>
  <Paragraphs>137</Paragraphs>
  <Slides>8</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At a glance summary - Frimley ICB Gender Pay Gap March 2023</vt:lpstr>
      <vt:lpstr>Gender Pay Gap - context</vt:lpstr>
      <vt:lpstr>Workforce data</vt:lpstr>
      <vt:lpstr>PowerPoint Presentation</vt:lpstr>
      <vt:lpstr>PowerPoint Presentation</vt:lpstr>
      <vt:lpstr>Further areas to explore</vt:lpstr>
      <vt:lpstr>Key drivers of Gender Pay Gap</vt:lpstr>
      <vt:lpstr>Our Action Plan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RAMSDEN, Shahana (NHS FRIMLEY ICB - D4U1Y)</dc:creator>
  <cp:lastModifiedBy>CORRIGAN, Caroline (NHS FRIMLEY ICB - D4U1Y)</cp:lastModifiedBy>
  <cp:revision>25</cp:revision>
  <dcterms:created xsi:type="dcterms:W3CDTF">2024-01-31T15:17:47Z</dcterms:created>
  <dcterms:modified xsi:type="dcterms:W3CDTF">2024-03-28T07:19:49Z</dcterms:modified>
</cp:coreProperties>
</file>