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3"/>
  </p:notesMasterIdLst>
  <p:sldIdLst>
    <p:sldId id="256" r:id="rId2"/>
    <p:sldId id="257" r:id="rId3"/>
    <p:sldId id="269" r:id="rId4"/>
    <p:sldId id="271" r:id="rId5"/>
    <p:sldId id="270" r:id="rId6"/>
    <p:sldId id="272" r:id="rId7"/>
    <p:sldId id="273" r:id="rId8"/>
    <p:sldId id="274" r:id="rId9"/>
    <p:sldId id="279" r:id="rId10"/>
    <p:sldId id="277" r:id="rId11"/>
    <p:sldId id="276" r:id="rId12"/>
  </p:sldIdLst>
  <p:sldSz cx="18288000" cy="10287000"/>
  <p:notesSz cx="6858000" cy="9144000"/>
  <p:embeddedFontLst>
    <p:embeddedFont>
      <p:font typeface="Calibri" panose="020F0502020204030204" pitchFamily="34" charset="0"/>
      <p:regular r:id="rId14"/>
      <p:bold r:id="rId15"/>
      <p:italic r:id="rId16"/>
      <p:boldItalic r:id="rId17"/>
    </p:embeddedFont>
    <p:embeddedFont>
      <p:font typeface="Raavi" panose="020B0502040204020203" pitchFamily="34" charset="0"/>
      <p:regular r:id="rId18"/>
      <p:bold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2" d="100"/>
          <a:sy n="72" d="100"/>
        </p:scale>
        <p:origin x="65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A3E864-06C9-40DA-8079-B20F0A0ACAD9}" type="doc">
      <dgm:prSet loTypeId="urn:microsoft.com/office/officeart/2011/layout/HexagonRadial" loCatId="cycle" qsTypeId="urn:microsoft.com/office/officeart/2005/8/quickstyle/simple1" qsCatId="simple" csTypeId="urn:microsoft.com/office/officeart/2005/8/colors/accent1_2" csCatId="accent1" phldr="1"/>
      <dgm:spPr/>
      <dgm:t>
        <a:bodyPr/>
        <a:lstStyle/>
        <a:p>
          <a:endParaRPr lang="en-GB"/>
        </a:p>
      </dgm:t>
    </dgm:pt>
    <dgm:pt modelId="{3FE0C4CF-CBF5-4BCD-8027-8796E13624F6}">
      <dgm:prSet phldrT="[Text]" custT="1"/>
      <dgm:spPr/>
      <dgm:t>
        <a:bodyPr/>
        <a:lstStyle/>
        <a:p>
          <a:r>
            <a:rPr lang="en-GB" sz="1800" dirty="0"/>
            <a:t>Addressing the Gender Pay Gap</a:t>
          </a:r>
        </a:p>
      </dgm:t>
    </dgm:pt>
    <dgm:pt modelId="{AD2DD6D4-5CC5-4F60-BA20-336FFD3548B6}" type="parTrans" cxnId="{024E423A-DDDB-49AA-8B76-B058B0A5A878}">
      <dgm:prSet/>
      <dgm:spPr/>
      <dgm:t>
        <a:bodyPr/>
        <a:lstStyle/>
        <a:p>
          <a:endParaRPr lang="en-GB"/>
        </a:p>
      </dgm:t>
    </dgm:pt>
    <dgm:pt modelId="{339BD674-19E3-4051-96C7-015E6BE8D741}" type="sibTrans" cxnId="{024E423A-DDDB-49AA-8B76-B058B0A5A878}">
      <dgm:prSet/>
      <dgm:spPr/>
      <dgm:t>
        <a:bodyPr/>
        <a:lstStyle/>
        <a:p>
          <a:endParaRPr lang="en-GB"/>
        </a:p>
      </dgm:t>
    </dgm:pt>
    <dgm:pt modelId="{B3A8B3B5-CF24-4D59-9C13-39113782E821}">
      <dgm:prSet phldrT="[Text]" custT="1"/>
      <dgm:spPr/>
      <dgm:t>
        <a:bodyPr/>
        <a:lstStyle/>
        <a:p>
          <a:r>
            <a:rPr lang="en-GB" sz="1800" dirty="0"/>
            <a:t>Branding / communication / transparency</a:t>
          </a:r>
        </a:p>
      </dgm:t>
    </dgm:pt>
    <dgm:pt modelId="{98A95F87-8723-469C-A1EC-F72CC622D23C}" type="parTrans" cxnId="{9BD8AF40-83BD-46BA-9A27-63600F55324D}">
      <dgm:prSet/>
      <dgm:spPr/>
      <dgm:t>
        <a:bodyPr/>
        <a:lstStyle/>
        <a:p>
          <a:endParaRPr lang="en-GB"/>
        </a:p>
      </dgm:t>
    </dgm:pt>
    <dgm:pt modelId="{C1BFB109-D72E-4882-97EF-D28D749C0436}" type="sibTrans" cxnId="{9BD8AF40-83BD-46BA-9A27-63600F55324D}">
      <dgm:prSet/>
      <dgm:spPr/>
      <dgm:t>
        <a:bodyPr/>
        <a:lstStyle/>
        <a:p>
          <a:endParaRPr lang="en-GB"/>
        </a:p>
      </dgm:t>
    </dgm:pt>
    <dgm:pt modelId="{4808FAD7-C619-4320-9DF0-3AB3BFA53833}">
      <dgm:prSet phldrT="[Text]"/>
      <dgm:spPr/>
      <dgm:t>
        <a:bodyPr/>
        <a:lstStyle/>
        <a:p>
          <a:r>
            <a:rPr lang="en-GB" dirty="0"/>
            <a:t>Recruitment &amp; promotion processes </a:t>
          </a:r>
        </a:p>
      </dgm:t>
    </dgm:pt>
    <dgm:pt modelId="{054B3964-BCB8-40BC-A541-6D03FF32DDCA}" type="parTrans" cxnId="{673F9EE5-4375-437C-871F-1866135980ED}">
      <dgm:prSet/>
      <dgm:spPr/>
      <dgm:t>
        <a:bodyPr/>
        <a:lstStyle/>
        <a:p>
          <a:endParaRPr lang="en-GB"/>
        </a:p>
      </dgm:t>
    </dgm:pt>
    <dgm:pt modelId="{04390231-A1EA-4F83-922C-E0D829111264}" type="sibTrans" cxnId="{673F9EE5-4375-437C-871F-1866135980ED}">
      <dgm:prSet/>
      <dgm:spPr/>
      <dgm:t>
        <a:bodyPr/>
        <a:lstStyle/>
        <a:p>
          <a:endParaRPr lang="en-GB"/>
        </a:p>
      </dgm:t>
    </dgm:pt>
    <dgm:pt modelId="{4A15C377-6CBB-497F-B24B-8F96501AB5FC}">
      <dgm:prSet phldrT="[Text]"/>
      <dgm:spPr/>
      <dgm:t>
        <a:bodyPr/>
        <a:lstStyle/>
        <a:p>
          <a:r>
            <a:rPr lang="en-GB" dirty="0"/>
            <a:t>Maternity &amp; paternity &amp; parental leave policies </a:t>
          </a:r>
        </a:p>
      </dgm:t>
    </dgm:pt>
    <dgm:pt modelId="{2B7EF112-7660-48AF-BA42-7812BBDE9F57}" type="parTrans" cxnId="{85E1E25F-03A5-460E-B320-401197F18F68}">
      <dgm:prSet/>
      <dgm:spPr/>
      <dgm:t>
        <a:bodyPr/>
        <a:lstStyle/>
        <a:p>
          <a:endParaRPr lang="en-GB"/>
        </a:p>
      </dgm:t>
    </dgm:pt>
    <dgm:pt modelId="{B3898FDD-D420-478B-B87E-7183F511A27F}" type="sibTrans" cxnId="{85E1E25F-03A5-460E-B320-401197F18F68}">
      <dgm:prSet/>
      <dgm:spPr/>
      <dgm:t>
        <a:bodyPr/>
        <a:lstStyle/>
        <a:p>
          <a:endParaRPr lang="en-GB"/>
        </a:p>
      </dgm:t>
    </dgm:pt>
    <dgm:pt modelId="{D20BFBC7-A8E8-476E-8002-552E77815F4B}">
      <dgm:prSet phldrT="[Text]"/>
      <dgm:spPr/>
      <dgm:t>
        <a:bodyPr/>
        <a:lstStyle/>
        <a:p>
          <a:r>
            <a:rPr lang="en-GB" dirty="0"/>
            <a:t>Wellbeing &amp; retention </a:t>
          </a:r>
        </a:p>
      </dgm:t>
    </dgm:pt>
    <dgm:pt modelId="{3DF9DC7C-90C5-4FB0-A4E0-0826678A898F}" type="parTrans" cxnId="{8A92B436-5CF0-4944-B6A6-8293A04FBECE}">
      <dgm:prSet/>
      <dgm:spPr/>
      <dgm:t>
        <a:bodyPr/>
        <a:lstStyle/>
        <a:p>
          <a:endParaRPr lang="en-GB"/>
        </a:p>
      </dgm:t>
    </dgm:pt>
    <dgm:pt modelId="{07AC1A90-165A-4092-A04E-258F6DA3CAF8}" type="sibTrans" cxnId="{8A92B436-5CF0-4944-B6A6-8293A04FBECE}">
      <dgm:prSet/>
      <dgm:spPr/>
      <dgm:t>
        <a:bodyPr/>
        <a:lstStyle/>
        <a:p>
          <a:endParaRPr lang="en-GB"/>
        </a:p>
      </dgm:t>
    </dgm:pt>
    <dgm:pt modelId="{4486C3BB-89B9-457D-9255-97428C48B8D9}">
      <dgm:prSet phldrT="[Text]"/>
      <dgm:spPr/>
      <dgm:t>
        <a:bodyPr/>
        <a:lstStyle/>
        <a:p>
          <a:r>
            <a:rPr lang="en-GB" dirty="0"/>
            <a:t>Supporting female staff</a:t>
          </a:r>
        </a:p>
      </dgm:t>
    </dgm:pt>
    <dgm:pt modelId="{E996B60C-BE77-42CB-B1D5-40C800EF8F83}" type="parTrans" cxnId="{9BF3BC8F-C929-48BE-A168-C2ACDEEF6B86}">
      <dgm:prSet/>
      <dgm:spPr/>
      <dgm:t>
        <a:bodyPr/>
        <a:lstStyle/>
        <a:p>
          <a:endParaRPr lang="en-GB"/>
        </a:p>
      </dgm:t>
    </dgm:pt>
    <dgm:pt modelId="{B48E7C53-473D-478B-899E-5E4EEA6476B1}" type="sibTrans" cxnId="{9BF3BC8F-C929-48BE-A168-C2ACDEEF6B86}">
      <dgm:prSet/>
      <dgm:spPr/>
      <dgm:t>
        <a:bodyPr/>
        <a:lstStyle/>
        <a:p>
          <a:endParaRPr lang="en-GB"/>
        </a:p>
      </dgm:t>
    </dgm:pt>
    <dgm:pt modelId="{6F3327F2-F854-4B65-9ABE-85B0261C72D4}">
      <dgm:prSet phldrT="[Text]"/>
      <dgm:spPr/>
      <dgm:t>
        <a:bodyPr/>
        <a:lstStyle/>
        <a:p>
          <a:r>
            <a:rPr lang="en-GB" dirty="0"/>
            <a:t>Data analysis </a:t>
          </a:r>
        </a:p>
      </dgm:t>
    </dgm:pt>
    <dgm:pt modelId="{2D9C75EB-4046-402B-B6B5-45EF333EEB14}" type="parTrans" cxnId="{08DA3EE5-4B8B-4027-A377-1790173ACC79}">
      <dgm:prSet/>
      <dgm:spPr/>
      <dgm:t>
        <a:bodyPr/>
        <a:lstStyle/>
        <a:p>
          <a:endParaRPr lang="en-GB"/>
        </a:p>
      </dgm:t>
    </dgm:pt>
    <dgm:pt modelId="{875AFFE6-21E4-48CF-A99D-DCFA96F138E1}" type="sibTrans" cxnId="{08DA3EE5-4B8B-4027-A377-1790173ACC79}">
      <dgm:prSet/>
      <dgm:spPr/>
      <dgm:t>
        <a:bodyPr/>
        <a:lstStyle/>
        <a:p>
          <a:endParaRPr lang="en-GB"/>
        </a:p>
      </dgm:t>
    </dgm:pt>
    <dgm:pt modelId="{79306E51-B662-4154-AA69-004D9D34ADB4}" type="pres">
      <dgm:prSet presAssocID="{A5A3E864-06C9-40DA-8079-B20F0A0ACAD9}" presName="Name0" presStyleCnt="0">
        <dgm:presLayoutVars>
          <dgm:chMax val="1"/>
          <dgm:chPref val="1"/>
          <dgm:dir/>
          <dgm:animOne val="branch"/>
          <dgm:animLvl val="lvl"/>
        </dgm:presLayoutVars>
      </dgm:prSet>
      <dgm:spPr/>
    </dgm:pt>
    <dgm:pt modelId="{9530753B-0AA8-46C5-ACEB-ECAE9B7D5729}" type="pres">
      <dgm:prSet presAssocID="{3FE0C4CF-CBF5-4BCD-8027-8796E13624F6}" presName="Parent" presStyleLbl="node0" presStyleIdx="0" presStyleCnt="1">
        <dgm:presLayoutVars>
          <dgm:chMax val="6"/>
          <dgm:chPref val="6"/>
        </dgm:presLayoutVars>
      </dgm:prSet>
      <dgm:spPr/>
    </dgm:pt>
    <dgm:pt modelId="{D3488564-7131-4492-A194-1869DBC2AB7C}" type="pres">
      <dgm:prSet presAssocID="{B3A8B3B5-CF24-4D59-9C13-39113782E821}" presName="Accent1" presStyleCnt="0"/>
      <dgm:spPr/>
    </dgm:pt>
    <dgm:pt modelId="{E893780E-D462-4E91-9015-E854915A443B}" type="pres">
      <dgm:prSet presAssocID="{B3A8B3B5-CF24-4D59-9C13-39113782E821}" presName="Accent" presStyleLbl="bgShp" presStyleIdx="0" presStyleCnt="6"/>
      <dgm:spPr/>
    </dgm:pt>
    <dgm:pt modelId="{0BC3430E-42B5-4FAC-9BEA-629C63BAC139}" type="pres">
      <dgm:prSet presAssocID="{B3A8B3B5-CF24-4D59-9C13-39113782E821}" presName="Child1" presStyleLbl="node1" presStyleIdx="0" presStyleCnt="6">
        <dgm:presLayoutVars>
          <dgm:chMax val="0"/>
          <dgm:chPref val="0"/>
          <dgm:bulletEnabled val="1"/>
        </dgm:presLayoutVars>
      </dgm:prSet>
      <dgm:spPr/>
    </dgm:pt>
    <dgm:pt modelId="{F2829230-02FE-492B-8DE6-21A4DAAFC958}" type="pres">
      <dgm:prSet presAssocID="{4808FAD7-C619-4320-9DF0-3AB3BFA53833}" presName="Accent2" presStyleCnt="0"/>
      <dgm:spPr/>
    </dgm:pt>
    <dgm:pt modelId="{BF957BDD-4113-4434-8384-1F846BB0564B}" type="pres">
      <dgm:prSet presAssocID="{4808FAD7-C619-4320-9DF0-3AB3BFA53833}" presName="Accent" presStyleLbl="bgShp" presStyleIdx="1" presStyleCnt="6"/>
      <dgm:spPr/>
    </dgm:pt>
    <dgm:pt modelId="{DC7DDAA3-C3F0-4AE7-9459-375E23AA14EB}" type="pres">
      <dgm:prSet presAssocID="{4808FAD7-C619-4320-9DF0-3AB3BFA53833}" presName="Child2" presStyleLbl="node1" presStyleIdx="1" presStyleCnt="6">
        <dgm:presLayoutVars>
          <dgm:chMax val="0"/>
          <dgm:chPref val="0"/>
          <dgm:bulletEnabled val="1"/>
        </dgm:presLayoutVars>
      </dgm:prSet>
      <dgm:spPr/>
    </dgm:pt>
    <dgm:pt modelId="{A74D137B-48E4-487C-87AF-D3D6272C84FA}" type="pres">
      <dgm:prSet presAssocID="{4A15C377-6CBB-497F-B24B-8F96501AB5FC}" presName="Accent3" presStyleCnt="0"/>
      <dgm:spPr/>
    </dgm:pt>
    <dgm:pt modelId="{F2D9896B-1B29-4A6E-8936-0E874B6DD3A2}" type="pres">
      <dgm:prSet presAssocID="{4A15C377-6CBB-497F-B24B-8F96501AB5FC}" presName="Accent" presStyleLbl="bgShp" presStyleIdx="2" presStyleCnt="6"/>
      <dgm:spPr/>
    </dgm:pt>
    <dgm:pt modelId="{292F059A-B558-442F-8E3B-37C9774E2365}" type="pres">
      <dgm:prSet presAssocID="{4A15C377-6CBB-497F-B24B-8F96501AB5FC}" presName="Child3" presStyleLbl="node1" presStyleIdx="2" presStyleCnt="6">
        <dgm:presLayoutVars>
          <dgm:chMax val="0"/>
          <dgm:chPref val="0"/>
          <dgm:bulletEnabled val="1"/>
        </dgm:presLayoutVars>
      </dgm:prSet>
      <dgm:spPr/>
    </dgm:pt>
    <dgm:pt modelId="{7989527A-825A-4804-A8C3-7C9ECBAA5950}" type="pres">
      <dgm:prSet presAssocID="{D20BFBC7-A8E8-476E-8002-552E77815F4B}" presName="Accent4" presStyleCnt="0"/>
      <dgm:spPr/>
    </dgm:pt>
    <dgm:pt modelId="{D0880990-488B-4496-BEBE-997C8DB7D982}" type="pres">
      <dgm:prSet presAssocID="{D20BFBC7-A8E8-476E-8002-552E77815F4B}" presName="Accent" presStyleLbl="bgShp" presStyleIdx="3" presStyleCnt="6"/>
      <dgm:spPr/>
    </dgm:pt>
    <dgm:pt modelId="{9EF1769B-D0BA-49E4-819F-306B88E17957}" type="pres">
      <dgm:prSet presAssocID="{D20BFBC7-A8E8-476E-8002-552E77815F4B}" presName="Child4" presStyleLbl="node1" presStyleIdx="3" presStyleCnt="6">
        <dgm:presLayoutVars>
          <dgm:chMax val="0"/>
          <dgm:chPref val="0"/>
          <dgm:bulletEnabled val="1"/>
        </dgm:presLayoutVars>
      </dgm:prSet>
      <dgm:spPr/>
    </dgm:pt>
    <dgm:pt modelId="{E781D992-4B07-49F3-BE66-2498957D6204}" type="pres">
      <dgm:prSet presAssocID="{4486C3BB-89B9-457D-9255-97428C48B8D9}" presName="Accent5" presStyleCnt="0"/>
      <dgm:spPr/>
    </dgm:pt>
    <dgm:pt modelId="{15B9EA55-1B1B-4ED1-9BFE-1DB06195CE09}" type="pres">
      <dgm:prSet presAssocID="{4486C3BB-89B9-457D-9255-97428C48B8D9}" presName="Accent" presStyleLbl="bgShp" presStyleIdx="4" presStyleCnt="6"/>
      <dgm:spPr/>
    </dgm:pt>
    <dgm:pt modelId="{035E7FAC-2DB7-43F4-8414-A94D3106AC5D}" type="pres">
      <dgm:prSet presAssocID="{4486C3BB-89B9-457D-9255-97428C48B8D9}" presName="Child5" presStyleLbl="node1" presStyleIdx="4" presStyleCnt="6">
        <dgm:presLayoutVars>
          <dgm:chMax val="0"/>
          <dgm:chPref val="0"/>
          <dgm:bulletEnabled val="1"/>
        </dgm:presLayoutVars>
      </dgm:prSet>
      <dgm:spPr/>
    </dgm:pt>
    <dgm:pt modelId="{62387C47-BB4B-4D30-9D9E-76861CA553CD}" type="pres">
      <dgm:prSet presAssocID="{6F3327F2-F854-4B65-9ABE-85B0261C72D4}" presName="Accent6" presStyleCnt="0"/>
      <dgm:spPr/>
    </dgm:pt>
    <dgm:pt modelId="{4538D283-EEAC-440E-BAE8-F11B740BE786}" type="pres">
      <dgm:prSet presAssocID="{6F3327F2-F854-4B65-9ABE-85B0261C72D4}" presName="Accent" presStyleLbl="bgShp" presStyleIdx="5" presStyleCnt="6"/>
      <dgm:spPr/>
    </dgm:pt>
    <dgm:pt modelId="{D26B0C38-6A02-438E-87BC-46CDEF784900}" type="pres">
      <dgm:prSet presAssocID="{6F3327F2-F854-4B65-9ABE-85B0261C72D4}" presName="Child6" presStyleLbl="node1" presStyleIdx="5" presStyleCnt="6">
        <dgm:presLayoutVars>
          <dgm:chMax val="0"/>
          <dgm:chPref val="0"/>
          <dgm:bulletEnabled val="1"/>
        </dgm:presLayoutVars>
      </dgm:prSet>
      <dgm:spPr/>
    </dgm:pt>
  </dgm:ptLst>
  <dgm:cxnLst>
    <dgm:cxn modelId="{31369D05-477C-4AC0-81EF-13A71D21DFEB}" type="presOf" srcId="{3FE0C4CF-CBF5-4BCD-8027-8796E13624F6}" destId="{9530753B-0AA8-46C5-ACEB-ECAE9B7D5729}" srcOrd="0" destOrd="0" presId="urn:microsoft.com/office/officeart/2011/layout/HexagonRadial"/>
    <dgm:cxn modelId="{B1278A07-107B-4F37-8A62-1383BF41120C}" type="presOf" srcId="{D20BFBC7-A8E8-476E-8002-552E77815F4B}" destId="{9EF1769B-D0BA-49E4-819F-306B88E17957}" srcOrd="0" destOrd="0" presId="urn:microsoft.com/office/officeart/2011/layout/HexagonRadial"/>
    <dgm:cxn modelId="{8A92B436-5CF0-4944-B6A6-8293A04FBECE}" srcId="{3FE0C4CF-CBF5-4BCD-8027-8796E13624F6}" destId="{D20BFBC7-A8E8-476E-8002-552E77815F4B}" srcOrd="3" destOrd="0" parTransId="{3DF9DC7C-90C5-4FB0-A4E0-0826678A898F}" sibTransId="{07AC1A90-165A-4092-A04E-258F6DA3CAF8}"/>
    <dgm:cxn modelId="{024E423A-DDDB-49AA-8B76-B058B0A5A878}" srcId="{A5A3E864-06C9-40DA-8079-B20F0A0ACAD9}" destId="{3FE0C4CF-CBF5-4BCD-8027-8796E13624F6}" srcOrd="0" destOrd="0" parTransId="{AD2DD6D4-5CC5-4F60-BA20-336FFD3548B6}" sibTransId="{339BD674-19E3-4051-96C7-015E6BE8D741}"/>
    <dgm:cxn modelId="{BB9BF83D-E991-4127-93E6-9604C32AE661}" type="presOf" srcId="{4808FAD7-C619-4320-9DF0-3AB3BFA53833}" destId="{DC7DDAA3-C3F0-4AE7-9459-375E23AA14EB}" srcOrd="0" destOrd="0" presId="urn:microsoft.com/office/officeart/2011/layout/HexagonRadial"/>
    <dgm:cxn modelId="{9BD8AF40-83BD-46BA-9A27-63600F55324D}" srcId="{3FE0C4CF-CBF5-4BCD-8027-8796E13624F6}" destId="{B3A8B3B5-CF24-4D59-9C13-39113782E821}" srcOrd="0" destOrd="0" parTransId="{98A95F87-8723-469C-A1EC-F72CC622D23C}" sibTransId="{C1BFB109-D72E-4882-97EF-D28D749C0436}"/>
    <dgm:cxn modelId="{85E1E25F-03A5-460E-B320-401197F18F68}" srcId="{3FE0C4CF-CBF5-4BCD-8027-8796E13624F6}" destId="{4A15C377-6CBB-497F-B24B-8F96501AB5FC}" srcOrd="2" destOrd="0" parTransId="{2B7EF112-7660-48AF-BA42-7812BBDE9F57}" sibTransId="{B3898FDD-D420-478B-B87E-7183F511A27F}"/>
    <dgm:cxn modelId="{01E06150-EDE5-4388-90FB-F6C7AC399726}" type="presOf" srcId="{4486C3BB-89B9-457D-9255-97428C48B8D9}" destId="{035E7FAC-2DB7-43F4-8414-A94D3106AC5D}" srcOrd="0" destOrd="0" presId="urn:microsoft.com/office/officeart/2011/layout/HexagonRadial"/>
    <dgm:cxn modelId="{9BF3BC8F-C929-48BE-A168-C2ACDEEF6B86}" srcId="{3FE0C4CF-CBF5-4BCD-8027-8796E13624F6}" destId="{4486C3BB-89B9-457D-9255-97428C48B8D9}" srcOrd="4" destOrd="0" parTransId="{E996B60C-BE77-42CB-B1D5-40C800EF8F83}" sibTransId="{B48E7C53-473D-478B-899E-5E4EEA6476B1}"/>
    <dgm:cxn modelId="{5FD8C99A-A8A0-4EA2-BB6D-FE690219AE10}" type="presOf" srcId="{B3A8B3B5-CF24-4D59-9C13-39113782E821}" destId="{0BC3430E-42B5-4FAC-9BEA-629C63BAC139}" srcOrd="0" destOrd="0" presId="urn:microsoft.com/office/officeart/2011/layout/HexagonRadial"/>
    <dgm:cxn modelId="{164184DF-9BDA-46BB-AC2B-E720BC3D72FA}" type="presOf" srcId="{4A15C377-6CBB-497F-B24B-8F96501AB5FC}" destId="{292F059A-B558-442F-8E3B-37C9774E2365}" srcOrd="0" destOrd="0" presId="urn:microsoft.com/office/officeart/2011/layout/HexagonRadial"/>
    <dgm:cxn modelId="{08DA3EE5-4B8B-4027-A377-1790173ACC79}" srcId="{3FE0C4CF-CBF5-4BCD-8027-8796E13624F6}" destId="{6F3327F2-F854-4B65-9ABE-85B0261C72D4}" srcOrd="5" destOrd="0" parTransId="{2D9C75EB-4046-402B-B6B5-45EF333EEB14}" sibTransId="{875AFFE6-21E4-48CF-A99D-DCFA96F138E1}"/>
    <dgm:cxn modelId="{673F9EE5-4375-437C-871F-1866135980ED}" srcId="{3FE0C4CF-CBF5-4BCD-8027-8796E13624F6}" destId="{4808FAD7-C619-4320-9DF0-3AB3BFA53833}" srcOrd="1" destOrd="0" parTransId="{054B3964-BCB8-40BC-A541-6D03FF32DDCA}" sibTransId="{04390231-A1EA-4F83-922C-E0D829111264}"/>
    <dgm:cxn modelId="{84D20AEF-5BC3-42D2-B060-16B06B4FF18F}" type="presOf" srcId="{6F3327F2-F854-4B65-9ABE-85B0261C72D4}" destId="{D26B0C38-6A02-438E-87BC-46CDEF784900}" srcOrd="0" destOrd="0" presId="urn:microsoft.com/office/officeart/2011/layout/HexagonRadial"/>
    <dgm:cxn modelId="{816AB4F7-B761-452F-81BE-FC092244A9DE}" type="presOf" srcId="{A5A3E864-06C9-40DA-8079-B20F0A0ACAD9}" destId="{79306E51-B662-4154-AA69-004D9D34ADB4}" srcOrd="0" destOrd="0" presId="urn:microsoft.com/office/officeart/2011/layout/HexagonRadial"/>
    <dgm:cxn modelId="{71215297-4C1F-406B-BF38-6CC9E9A7D299}" type="presParOf" srcId="{79306E51-B662-4154-AA69-004D9D34ADB4}" destId="{9530753B-0AA8-46C5-ACEB-ECAE9B7D5729}" srcOrd="0" destOrd="0" presId="urn:microsoft.com/office/officeart/2011/layout/HexagonRadial"/>
    <dgm:cxn modelId="{2BF2479E-D401-4E6B-AC0C-E05420CE4095}" type="presParOf" srcId="{79306E51-B662-4154-AA69-004D9D34ADB4}" destId="{D3488564-7131-4492-A194-1869DBC2AB7C}" srcOrd="1" destOrd="0" presId="urn:microsoft.com/office/officeart/2011/layout/HexagonRadial"/>
    <dgm:cxn modelId="{26E599C5-F6E3-4FAC-95C9-9FA648753DE8}" type="presParOf" srcId="{D3488564-7131-4492-A194-1869DBC2AB7C}" destId="{E893780E-D462-4E91-9015-E854915A443B}" srcOrd="0" destOrd="0" presId="urn:microsoft.com/office/officeart/2011/layout/HexagonRadial"/>
    <dgm:cxn modelId="{9F89A63A-16D3-482C-B721-2F22271010A4}" type="presParOf" srcId="{79306E51-B662-4154-AA69-004D9D34ADB4}" destId="{0BC3430E-42B5-4FAC-9BEA-629C63BAC139}" srcOrd="2" destOrd="0" presId="urn:microsoft.com/office/officeart/2011/layout/HexagonRadial"/>
    <dgm:cxn modelId="{A6A4E943-DBCC-4655-A071-80C1DC7B1D91}" type="presParOf" srcId="{79306E51-B662-4154-AA69-004D9D34ADB4}" destId="{F2829230-02FE-492B-8DE6-21A4DAAFC958}" srcOrd="3" destOrd="0" presId="urn:microsoft.com/office/officeart/2011/layout/HexagonRadial"/>
    <dgm:cxn modelId="{5747F399-3591-4584-94FF-74A575B6AFAA}" type="presParOf" srcId="{F2829230-02FE-492B-8DE6-21A4DAAFC958}" destId="{BF957BDD-4113-4434-8384-1F846BB0564B}" srcOrd="0" destOrd="0" presId="urn:microsoft.com/office/officeart/2011/layout/HexagonRadial"/>
    <dgm:cxn modelId="{08CD2CE4-148E-4869-A6F7-D46E6CF1EDA3}" type="presParOf" srcId="{79306E51-B662-4154-AA69-004D9D34ADB4}" destId="{DC7DDAA3-C3F0-4AE7-9459-375E23AA14EB}" srcOrd="4" destOrd="0" presId="urn:microsoft.com/office/officeart/2011/layout/HexagonRadial"/>
    <dgm:cxn modelId="{17D852DD-EAAD-485D-AD4B-D6BDFAEB1957}" type="presParOf" srcId="{79306E51-B662-4154-AA69-004D9D34ADB4}" destId="{A74D137B-48E4-487C-87AF-D3D6272C84FA}" srcOrd="5" destOrd="0" presId="urn:microsoft.com/office/officeart/2011/layout/HexagonRadial"/>
    <dgm:cxn modelId="{1E8E49CF-0E70-454E-88EA-610D54564B5E}" type="presParOf" srcId="{A74D137B-48E4-487C-87AF-D3D6272C84FA}" destId="{F2D9896B-1B29-4A6E-8936-0E874B6DD3A2}" srcOrd="0" destOrd="0" presId="urn:microsoft.com/office/officeart/2011/layout/HexagonRadial"/>
    <dgm:cxn modelId="{FAD643C0-0FD3-48F9-B3A0-7107605E4E16}" type="presParOf" srcId="{79306E51-B662-4154-AA69-004D9D34ADB4}" destId="{292F059A-B558-442F-8E3B-37C9774E2365}" srcOrd="6" destOrd="0" presId="urn:microsoft.com/office/officeart/2011/layout/HexagonRadial"/>
    <dgm:cxn modelId="{2FC5AE36-9978-465B-AFCF-13A48EF8AD86}" type="presParOf" srcId="{79306E51-B662-4154-AA69-004D9D34ADB4}" destId="{7989527A-825A-4804-A8C3-7C9ECBAA5950}" srcOrd="7" destOrd="0" presId="urn:microsoft.com/office/officeart/2011/layout/HexagonRadial"/>
    <dgm:cxn modelId="{172C69CF-C57C-41F9-8752-5DF62F415FA7}" type="presParOf" srcId="{7989527A-825A-4804-A8C3-7C9ECBAA5950}" destId="{D0880990-488B-4496-BEBE-997C8DB7D982}" srcOrd="0" destOrd="0" presId="urn:microsoft.com/office/officeart/2011/layout/HexagonRadial"/>
    <dgm:cxn modelId="{52A8FDC3-0367-482E-8D76-A61C1CB80B6E}" type="presParOf" srcId="{79306E51-B662-4154-AA69-004D9D34ADB4}" destId="{9EF1769B-D0BA-49E4-819F-306B88E17957}" srcOrd="8" destOrd="0" presId="urn:microsoft.com/office/officeart/2011/layout/HexagonRadial"/>
    <dgm:cxn modelId="{12255EF7-FF98-458D-ACF2-0E25827EE7A8}" type="presParOf" srcId="{79306E51-B662-4154-AA69-004D9D34ADB4}" destId="{E781D992-4B07-49F3-BE66-2498957D6204}" srcOrd="9" destOrd="0" presId="urn:microsoft.com/office/officeart/2011/layout/HexagonRadial"/>
    <dgm:cxn modelId="{D641FA35-6AC3-4457-804D-B97925DEFF05}" type="presParOf" srcId="{E781D992-4B07-49F3-BE66-2498957D6204}" destId="{15B9EA55-1B1B-4ED1-9BFE-1DB06195CE09}" srcOrd="0" destOrd="0" presId="urn:microsoft.com/office/officeart/2011/layout/HexagonRadial"/>
    <dgm:cxn modelId="{05A1558A-BFF8-4153-A1BF-FDEF06E6B005}" type="presParOf" srcId="{79306E51-B662-4154-AA69-004D9D34ADB4}" destId="{035E7FAC-2DB7-43F4-8414-A94D3106AC5D}" srcOrd="10" destOrd="0" presId="urn:microsoft.com/office/officeart/2011/layout/HexagonRadial"/>
    <dgm:cxn modelId="{3F00AE1D-FC4E-48E5-A3B1-C7E34AFD70FC}" type="presParOf" srcId="{79306E51-B662-4154-AA69-004D9D34ADB4}" destId="{62387C47-BB4B-4D30-9D9E-76861CA553CD}" srcOrd="11" destOrd="0" presId="urn:microsoft.com/office/officeart/2011/layout/HexagonRadial"/>
    <dgm:cxn modelId="{7FAE258D-B431-41FF-9856-E562AC390BF6}" type="presParOf" srcId="{62387C47-BB4B-4D30-9D9E-76861CA553CD}" destId="{4538D283-EEAC-440E-BAE8-F11B740BE786}" srcOrd="0" destOrd="0" presId="urn:microsoft.com/office/officeart/2011/layout/HexagonRadial"/>
    <dgm:cxn modelId="{3CCF1BD7-1568-4B58-A9F4-1A22BF9EBAC3}" type="presParOf" srcId="{79306E51-B662-4154-AA69-004D9D34ADB4}" destId="{D26B0C38-6A02-438E-87BC-46CDEF784900}" srcOrd="12" destOrd="0" presId="urn:microsoft.com/office/officeart/2011/layout/HexagonRadial"/>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30753B-0AA8-46C5-ACEB-ECAE9B7D5729}">
      <dsp:nvSpPr>
        <dsp:cNvPr id="0" name=""/>
        <dsp:cNvSpPr/>
      </dsp:nvSpPr>
      <dsp:spPr>
        <a:xfrm>
          <a:off x="1976355" y="1925599"/>
          <a:ext cx="2447520" cy="2117204"/>
        </a:xfrm>
        <a:prstGeom prst="hexagon">
          <a:avLst>
            <a:gd name="adj" fmla="val 2857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dirty="0"/>
            <a:t>Addressing the Gender Pay Gap</a:t>
          </a:r>
        </a:p>
      </dsp:txBody>
      <dsp:txXfrm>
        <a:off x="2381943" y="2276449"/>
        <a:ext cx="1636344" cy="1415504"/>
      </dsp:txXfrm>
    </dsp:sp>
    <dsp:sp modelId="{BF957BDD-4113-4434-8384-1F846BB0564B}">
      <dsp:nvSpPr>
        <dsp:cNvPr id="0" name=""/>
        <dsp:cNvSpPr/>
      </dsp:nvSpPr>
      <dsp:spPr>
        <a:xfrm>
          <a:off x="3508973" y="912660"/>
          <a:ext cx="923442" cy="795667"/>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BC3430E-42B5-4FAC-9BEA-629C63BAC139}">
      <dsp:nvSpPr>
        <dsp:cNvPr id="0" name=""/>
        <dsp:cNvSpPr/>
      </dsp:nvSpPr>
      <dsp:spPr>
        <a:xfrm>
          <a:off x="2201807" y="0"/>
          <a:ext cx="2005725" cy="1735188"/>
        </a:xfrm>
        <a:prstGeom prst="hexagon">
          <a:avLst>
            <a:gd name="adj" fmla="val 2857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dirty="0"/>
            <a:t>Branding / communication / transparency</a:t>
          </a:r>
        </a:p>
      </dsp:txBody>
      <dsp:txXfrm>
        <a:off x="2534198" y="287558"/>
        <a:ext cx="1340943" cy="1160072"/>
      </dsp:txXfrm>
    </dsp:sp>
    <dsp:sp modelId="{F2D9896B-1B29-4A6E-8936-0E874B6DD3A2}">
      <dsp:nvSpPr>
        <dsp:cNvPr id="0" name=""/>
        <dsp:cNvSpPr/>
      </dsp:nvSpPr>
      <dsp:spPr>
        <a:xfrm>
          <a:off x="4586702" y="2400134"/>
          <a:ext cx="923442" cy="795667"/>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C7DDAA3-C3F0-4AE7-9459-375E23AA14EB}">
      <dsp:nvSpPr>
        <dsp:cNvPr id="0" name=""/>
        <dsp:cNvSpPr/>
      </dsp:nvSpPr>
      <dsp:spPr>
        <a:xfrm>
          <a:off x="4041290" y="1067257"/>
          <a:ext cx="2005725" cy="1735188"/>
        </a:xfrm>
        <a:prstGeom prst="hexagon">
          <a:avLst>
            <a:gd name="adj" fmla="val 2857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dirty="0"/>
            <a:t>Recruitment &amp; promotion processes </a:t>
          </a:r>
        </a:p>
      </dsp:txBody>
      <dsp:txXfrm>
        <a:off x="4373681" y="1354815"/>
        <a:ext cx="1340943" cy="1160072"/>
      </dsp:txXfrm>
    </dsp:sp>
    <dsp:sp modelId="{D0880990-488B-4496-BEBE-997C8DB7D982}">
      <dsp:nvSpPr>
        <dsp:cNvPr id="0" name=""/>
        <dsp:cNvSpPr/>
      </dsp:nvSpPr>
      <dsp:spPr>
        <a:xfrm>
          <a:off x="3838042" y="4079214"/>
          <a:ext cx="923442" cy="795667"/>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2F059A-B558-442F-8E3B-37C9774E2365}">
      <dsp:nvSpPr>
        <dsp:cNvPr id="0" name=""/>
        <dsp:cNvSpPr/>
      </dsp:nvSpPr>
      <dsp:spPr>
        <a:xfrm>
          <a:off x="4041290" y="3165360"/>
          <a:ext cx="2005725" cy="1735188"/>
        </a:xfrm>
        <a:prstGeom prst="hexagon">
          <a:avLst>
            <a:gd name="adj" fmla="val 2857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dirty="0"/>
            <a:t>Maternity &amp; paternity &amp; parental leave policies </a:t>
          </a:r>
        </a:p>
      </dsp:txBody>
      <dsp:txXfrm>
        <a:off x="4373681" y="3452918"/>
        <a:ext cx="1340943" cy="1160072"/>
      </dsp:txXfrm>
    </dsp:sp>
    <dsp:sp modelId="{15B9EA55-1B1B-4ED1-9BFE-1DB06195CE09}">
      <dsp:nvSpPr>
        <dsp:cNvPr id="0" name=""/>
        <dsp:cNvSpPr/>
      </dsp:nvSpPr>
      <dsp:spPr>
        <a:xfrm>
          <a:off x="1980909" y="4253509"/>
          <a:ext cx="923442" cy="795667"/>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EF1769B-D0BA-49E4-819F-306B88E17957}">
      <dsp:nvSpPr>
        <dsp:cNvPr id="0" name=""/>
        <dsp:cNvSpPr/>
      </dsp:nvSpPr>
      <dsp:spPr>
        <a:xfrm>
          <a:off x="2201807" y="4233811"/>
          <a:ext cx="2005725" cy="1735188"/>
        </a:xfrm>
        <a:prstGeom prst="hexagon">
          <a:avLst>
            <a:gd name="adj" fmla="val 2857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dirty="0"/>
            <a:t>Wellbeing &amp; retention </a:t>
          </a:r>
        </a:p>
      </dsp:txBody>
      <dsp:txXfrm>
        <a:off x="2534198" y="4521369"/>
        <a:ext cx="1340943" cy="1160072"/>
      </dsp:txXfrm>
    </dsp:sp>
    <dsp:sp modelId="{4538D283-EEAC-440E-BAE8-F11B740BE786}">
      <dsp:nvSpPr>
        <dsp:cNvPr id="0" name=""/>
        <dsp:cNvSpPr/>
      </dsp:nvSpPr>
      <dsp:spPr>
        <a:xfrm>
          <a:off x="885531" y="2766631"/>
          <a:ext cx="923442" cy="795667"/>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35E7FAC-2DB7-43F4-8414-A94D3106AC5D}">
      <dsp:nvSpPr>
        <dsp:cNvPr id="0" name=""/>
        <dsp:cNvSpPr/>
      </dsp:nvSpPr>
      <dsp:spPr>
        <a:xfrm>
          <a:off x="353783" y="3166554"/>
          <a:ext cx="2005725" cy="1735188"/>
        </a:xfrm>
        <a:prstGeom prst="hexagon">
          <a:avLst>
            <a:gd name="adj" fmla="val 2857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dirty="0"/>
            <a:t>Supporting female staff</a:t>
          </a:r>
        </a:p>
      </dsp:txBody>
      <dsp:txXfrm>
        <a:off x="686174" y="3454112"/>
        <a:ext cx="1340943" cy="1160072"/>
      </dsp:txXfrm>
    </dsp:sp>
    <dsp:sp modelId="{D26B0C38-6A02-438E-87BC-46CDEF784900}">
      <dsp:nvSpPr>
        <dsp:cNvPr id="0" name=""/>
        <dsp:cNvSpPr/>
      </dsp:nvSpPr>
      <dsp:spPr>
        <a:xfrm>
          <a:off x="353783" y="1064869"/>
          <a:ext cx="2005725" cy="1735188"/>
        </a:xfrm>
        <a:prstGeom prst="hexagon">
          <a:avLst>
            <a:gd name="adj" fmla="val 2857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dirty="0"/>
            <a:t>Data analysis </a:t>
          </a:r>
        </a:p>
      </dsp:txBody>
      <dsp:txXfrm>
        <a:off x="686174" y="1352427"/>
        <a:ext cx="1340943" cy="1160072"/>
      </dsp:txXfrm>
    </dsp:sp>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0C0763-3592-4BA5-BE48-F89B6439833E}" type="datetimeFigureOut">
              <a:rPr lang="en-GB" smtClean="0"/>
              <a:t>28/03/2023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F91343-1E48-4CF9-9729-54958331696A}" type="slidenum">
              <a:rPr lang="en-GB" smtClean="0"/>
              <a:t>‹#›</a:t>
            </a:fld>
            <a:endParaRPr lang="en-GB"/>
          </a:p>
        </p:txBody>
      </p:sp>
    </p:spTree>
    <p:extLst>
      <p:ext uri="{BB962C8B-B14F-4D97-AF65-F5344CB8AC3E}">
        <p14:creationId xmlns:p14="http://schemas.microsoft.com/office/powerpoint/2010/main" val="3688699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3F91343-1E48-4CF9-9729-54958331696A}" type="slidenum">
              <a:rPr lang="en-GB" smtClean="0"/>
              <a:t>10</a:t>
            </a:fld>
            <a:endParaRPr lang="en-GB"/>
          </a:p>
        </p:txBody>
      </p:sp>
    </p:spTree>
    <p:extLst>
      <p:ext uri="{BB962C8B-B14F-4D97-AF65-F5344CB8AC3E}">
        <p14:creationId xmlns:p14="http://schemas.microsoft.com/office/powerpoint/2010/main" val="4087285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3/28/2023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3/28/2023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3/28/2023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1.jpeg"/><Relationship Id="rId7" Type="http://schemas.openxmlformats.org/officeDocument/2006/relationships/diagramLayout" Target="../diagrams/layout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Data" Target="../diagrams/data1.xml"/><Relationship Id="rId5" Type="http://schemas.openxmlformats.org/officeDocument/2006/relationships/hyperlink" Target="https://www.nhsemployers.org/system/files/2021-06/Addressing-your-gender-pay-gap-guide.pdf" TargetMode="External"/><Relationship Id="rId10" Type="http://schemas.microsoft.com/office/2007/relationships/diagramDrawing" Target="../diagrams/drawing1.xml"/><Relationship Id="rId4" Type="http://schemas.openxmlformats.org/officeDocument/2006/relationships/image" Target="../media/image2.png"/><Relationship Id="rId9" Type="http://schemas.openxmlformats.org/officeDocument/2006/relationships/diagramColors" Target="../diagrams/colors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hyperlink" Target="http://www.gender-pay-gap.service.gov.uk/"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0A56364-6275-F2D2-ED62-063D71812527}"/>
              </a:ext>
            </a:extLst>
          </p:cNvPr>
          <p:cNvSpPr>
            <a:spLocks noGrp="1"/>
          </p:cNvSpPr>
          <p:nvPr>
            <p:ph type="ctrTitle"/>
          </p:nvPr>
        </p:nvSpPr>
        <p:spPr>
          <a:xfrm>
            <a:off x="5314950" y="2260891"/>
            <a:ext cx="7772400" cy="1470025"/>
          </a:xfrm>
        </p:spPr>
        <p:txBody>
          <a:bodyPr>
            <a:normAutofit fontScale="90000"/>
          </a:bodyPr>
          <a:lstStyle/>
          <a:p>
            <a:r>
              <a:rPr lang="en-GB" sz="4800" b="1" dirty="0">
                <a:latin typeface="Arial" panose="020B0604020202020204" pitchFamily="34" charset="0"/>
                <a:cs typeface="Arial" panose="020B0604020202020204" pitchFamily="34" charset="0"/>
              </a:rPr>
              <a:t>Frimley CCG </a:t>
            </a:r>
            <a:br>
              <a:rPr lang="en-GB" sz="4800" b="1" dirty="0">
                <a:latin typeface="Arial" panose="020B0604020202020204" pitchFamily="34" charset="0"/>
                <a:cs typeface="Arial" panose="020B0604020202020204" pitchFamily="34" charset="0"/>
              </a:rPr>
            </a:br>
            <a:r>
              <a:rPr lang="en-GB" sz="4800" b="1" dirty="0">
                <a:latin typeface="Arial" panose="020B0604020202020204" pitchFamily="34" charset="0"/>
                <a:cs typeface="Arial" panose="020B0604020202020204" pitchFamily="34" charset="0"/>
              </a:rPr>
              <a:t>Gender Pay Gap Report</a:t>
            </a:r>
          </a:p>
        </p:txBody>
      </p:sp>
      <p:sp>
        <p:nvSpPr>
          <p:cNvPr id="3" name="Subtitle 2">
            <a:extLst>
              <a:ext uri="{FF2B5EF4-FFF2-40B4-BE49-F238E27FC236}">
                <a16:creationId xmlns:a16="http://schemas.microsoft.com/office/drawing/2014/main" id="{09FBED94-5741-8A65-4167-F96A5C86A96C}"/>
              </a:ext>
            </a:extLst>
          </p:cNvPr>
          <p:cNvSpPr>
            <a:spLocks noGrp="1"/>
          </p:cNvSpPr>
          <p:nvPr>
            <p:ph type="subTitle" idx="1"/>
          </p:nvPr>
        </p:nvSpPr>
        <p:spPr>
          <a:xfrm>
            <a:off x="5981700" y="4076700"/>
            <a:ext cx="6400800" cy="1752600"/>
          </a:xfrm>
        </p:spPr>
        <p:txBody>
          <a:bodyPr/>
          <a:lstStyle/>
          <a:p>
            <a:r>
              <a:rPr lang="en-GB" b="1" dirty="0">
                <a:solidFill>
                  <a:srgbClr val="0070C0"/>
                </a:solidFill>
                <a:latin typeface="Arial" panose="020B0604020202020204" pitchFamily="34" charset="0"/>
                <a:cs typeface="Arial" panose="020B0604020202020204" pitchFamily="34" charset="0"/>
              </a:rPr>
              <a:t>Snapshot Date: 31.03.2022</a:t>
            </a:r>
          </a:p>
          <a:p>
            <a:r>
              <a:rPr lang="en-GB" b="1" dirty="0">
                <a:solidFill>
                  <a:srgbClr val="0070C0"/>
                </a:solidFill>
                <a:latin typeface="Arial" panose="020B0604020202020204" pitchFamily="34" charset="0"/>
                <a:cs typeface="Arial" panose="020B0604020202020204" pitchFamily="34" charset="0"/>
              </a:rPr>
              <a:t>Reporting Period 2022/23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4"/>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C46F67B6-FB53-F05E-5D51-8DE444F16D53}"/>
              </a:ext>
            </a:extLst>
          </p:cNvPr>
          <p:cNvSpPr txBox="1"/>
          <p:nvPr/>
        </p:nvSpPr>
        <p:spPr>
          <a:xfrm>
            <a:off x="1028700" y="647700"/>
            <a:ext cx="14516100" cy="646331"/>
          </a:xfrm>
          <a:prstGeom prst="rect">
            <a:avLst/>
          </a:prstGeom>
          <a:noFill/>
        </p:spPr>
        <p:txBody>
          <a:bodyPr wrap="square" rtlCol="0">
            <a:spAutoFit/>
          </a:bodyPr>
          <a:lstStyle/>
          <a:p>
            <a:r>
              <a:rPr lang="en-GB" sz="3600" b="1" dirty="0">
                <a:solidFill>
                  <a:srgbClr val="0070C0"/>
                </a:solidFill>
                <a:latin typeface="Arial" panose="020B0604020202020204" pitchFamily="34" charset="0"/>
                <a:cs typeface="Arial" panose="020B0604020202020204" pitchFamily="34" charset="0"/>
              </a:rPr>
              <a:t>Addressing the Gender Pay Gap  </a:t>
            </a:r>
            <a:r>
              <a:rPr lang="en-GB" dirty="0"/>
              <a:t> </a:t>
            </a:r>
          </a:p>
        </p:txBody>
      </p:sp>
      <p:sp>
        <p:nvSpPr>
          <p:cNvPr id="3" name="TextBox 2">
            <a:extLst>
              <a:ext uri="{FF2B5EF4-FFF2-40B4-BE49-F238E27FC236}">
                <a16:creationId xmlns:a16="http://schemas.microsoft.com/office/drawing/2014/main" id="{35B77B33-D5B2-F09D-7D6E-7CB2DFB93629}"/>
              </a:ext>
            </a:extLst>
          </p:cNvPr>
          <p:cNvSpPr txBox="1"/>
          <p:nvPr/>
        </p:nvSpPr>
        <p:spPr>
          <a:xfrm>
            <a:off x="1059180" y="1436622"/>
            <a:ext cx="15925800" cy="6671250"/>
          </a:xfrm>
          <a:prstGeom prst="rect">
            <a:avLst/>
          </a:prstGeom>
          <a:noFill/>
        </p:spPr>
        <p:txBody>
          <a:bodyPr wrap="square" rtlCol="0">
            <a:spAutoFit/>
          </a:bodyPr>
          <a:lstStyle/>
          <a:p>
            <a:pPr>
              <a:lnSpc>
                <a:spcPct val="107000"/>
              </a:lnSpc>
              <a:spcAft>
                <a:spcPts val="800"/>
              </a:spcAft>
            </a:pPr>
            <a:r>
              <a:rPr lang="en-GB" sz="2000" dirty="0">
                <a:latin typeface="Arial" panose="020B0604020202020204" pitchFamily="34" charset="0"/>
                <a:ea typeface="Calibri" panose="020F0502020204030204" pitchFamily="34" charset="0"/>
                <a:cs typeface="Arial" panose="020B0604020202020204" pitchFamily="34" charset="0"/>
              </a:rPr>
              <a:t>The next snapshot date is 31st March 2023 for the 2023/2024 reporting period.  This will be NHS Frimley ICBs first gender pay gap report.  </a:t>
            </a:r>
          </a:p>
          <a:p>
            <a:pPr>
              <a:lnSpc>
                <a:spcPct val="107000"/>
              </a:lnSpc>
              <a:spcAft>
                <a:spcPts val="800"/>
              </a:spcAft>
            </a:pPr>
            <a:endParaRPr lang="en-GB" sz="20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2000" dirty="0">
                <a:latin typeface="Arial" panose="020B0604020202020204" pitchFamily="34" charset="0"/>
                <a:ea typeface="Calibri" panose="020F0502020204030204" pitchFamily="34" charset="0"/>
                <a:cs typeface="Arial" panose="020B0604020202020204" pitchFamily="34" charset="0"/>
              </a:rPr>
              <a:t>Looking forward, NHS Frimley ICB will pay attention to the six key recommendations made by the Health &amp; Care Women Leaders Network and NHS Employers </a:t>
            </a:r>
            <a:r>
              <a:rPr lang="en-GB" sz="2000" dirty="0">
                <a:latin typeface="Arial" panose="020B0604020202020204" pitchFamily="34" charset="0"/>
                <a:ea typeface="Calibri" panose="020F0502020204030204" pitchFamily="34" charset="0"/>
                <a:cs typeface="Arial" panose="020B0604020202020204" pitchFamily="34" charset="0"/>
                <a:hlinkClick r:id="rId5"/>
              </a:rPr>
              <a:t>https://www.nhsemployers.org/system/files/2021-06/Addressing-your-gender-pay-gap-guide.pdf</a:t>
            </a:r>
            <a:r>
              <a:rPr lang="en-GB" sz="2000" dirty="0">
                <a:latin typeface="Arial" panose="020B0604020202020204" pitchFamily="34" charset="0"/>
                <a:ea typeface="Calibri" panose="020F0502020204030204" pitchFamily="34" charset="0"/>
                <a:cs typeface="Arial" panose="020B0604020202020204" pitchFamily="34" charset="0"/>
              </a:rPr>
              <a:t>  to focus our attention in terms of addressing the gender pay gap – these are:</a:t>
            </a:r>
          </a:p>
          <a:p>
            <a:pPr>
              <a:lnSpc>
                <a:spcPct val="107000"/>
              </a:lnSpc>
              <a:spcAft>
                <a:spcPts val="800"/>
              </a:spcAft>
            </a:pPr>
            <a:endParaRPr lang="en-GB" sz="20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20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20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20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20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20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20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20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20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20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2000" dirty="0">
              <a:latin typeface="Arial" panose="020B0604020202020204" pitchFamily="34" charset="0"/>
              <a:ea typeface="Calibri" panose="020F0502020204030204" pitchFamily="34" charset="0"/>
              <a:cs typeface="Arial" panose="020B0604020202020204" pitchFamily="34" charset="0"/>
            </a:endParaRPr>
          </a:p>
        </p:txBody>
      </p:sp>
      <p:graphicFrame>
        <p:nvGraphicFramePr>
          <p:cNvPr id="9" name="Diagram 8">
            <a:extLst>
              <a:ext uri="{FF2B5EF4-FFF2-40B4-BE49-F238E27FC236}">
                <a16:creationId xmlns:a16="http://schemas.microsoft.com/office/drawing/2014/main" id="{28DDF765-5DE8-64BF-A2BD-20DAFCBDA96E}"/>
              </a:ext>
            </a:extLst>
          </p:cNvPr>
          <p:cNvGraphicFramePr/>
          <p:nvPr>
            <p:extLst>
              <p:ext uri="{D42A27DB-BD31-4B8C-83A1-F6EECF244321}">
                <p14:modId xmlns:p14="http://schemas.microsoft.com/office/powerpoint/2010/main" val="394874838"/>
              </p:ext>
            </p:extLst>
          </p:nvPr>
        </p:nvGraphicFramePr>
        <p:xfrm>
          <a:off x="-304800" y="3346446"/>
          <a:ext cx="6400800" cy="5969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3" name="TextBox 12">
            <a:extLst>
              <a:ext uri="{FF2B5EF4-FFF2-40B4-BE49-F238E27FC236}">
                <a16:creationId xmlns:a16="http://schemas.microsoft.com/office/drawing/2014/main" id="{1A0A927C-1E51-1E07-796B-840A3EE7DBE0}"/>
              </a:ext>
            </a:extLst>
          </p:cNvPr>
          <p:cNvSpPr txBox="1"/>
          <p:nvPr/>
        </p:nvSpPr>
        <p:spPr>
          <a:xfrm>
            <a:off x="6065520" y="3557513"/>
            <a:ext cx="11049000" cy="4708981"/>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The issues that surround the gender pay gap and its reporting are complex and the causes are a mix of work, family and societal influences. Employers will only be able to influence those factors associated with work.  Reducing the gender pay gap implies either increasing the proportion of men in lower grades or increasing the proportion of women occupying the more senior roles. </a:t>
            </a:r>
          </a:p>
          <a:p>
            <a:endParaRPr lang="en-GB"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Effective policies for closing the gender pay gap not only seek to address factors and barriers common to all women (such as the number in lower grade jobs with lower pay), they target the inequalities faced by women belonging to specific groups, based on characteristics such as ethnicity, age and profession.</a:t>
            </a:r>
          </a:p>
          <a:p>
            <a:endParaRPr lang="en-GB"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NHS Frimley will use a combination of approaches and strategies according to the analysis of the data and the issues it reveals.  </a:t>
            </a:r>
          </a:p>
          <a:p>
            <a:endParaRPr lang="en-GB" sz="2000" dirty="0">
              <a:latin typeface="Arial" panose="020B0604020202020204" pitchFamily="34" charset="0"/>
              <a:cs typeface="Arial" panose="020B0604020202020204" pitchFamily="34" charset="0"/>
            </a:endParaRPr>
          </a:p>
          <a:p>
            <a:r>
              <a:rPr lang="en-GB" sz="2000" b="1" dirty="0">
                <a:latin typeface="Arial" panose="020B0604020202020204" pitchFamily="34" charset="0"/>
                <a:cs typeface="Arial" panose="020B0604020202020204" pitchFamily="34" charset="0"/>
              </a:rPr>
              <a:t>Action planning in line with these recommendations will be considered in the broader system context as part of the system EDI strategy.   </a:t>
            </a:r>
          </a:p>
        </p:txBody>
      </p:sp>
    </p:spTree>
    <p:extLst>
      <p:ext uri="{BB962C8B-B14F-4D97-AF65-F5344CB8AC3E}">
        <p14:creationId xmlns:p14="http://schemas.microsoft.com/office/powerpoint/2010/main" val="2840557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C46F67B6-FB53-F05E-5D51-8DE444F16D53}"/>
              </a:ext>
            </a:extLst>
          </p:cNvPr>
          <p:cNvSpPr txBox="1"/>
          <p:nvPr/>
        </p:nvSpPr>
        <p:spPr>
          <a:xfrm>
            <a:off x="1035326" y="422246"/>
            <a:ext cx="14516100" cy="646331"/>
          </a:xfrm>
          <a:prstGeom prst="rect">
            <a:avLst/>
          </a:prstGeom>
          <a:noFill/>
        </p:spPr>
        <p:txBody>
          <a:bodyPr wrap="square" rtlCol="0">
            <a:spAutoFit/>
          </a:bodyPr>
          <a:lstStyle/>
          <a:p>
            <a:r>
              <a:rPr lang="en-GB" sz="3600" b="1" dirty="0">
                <a:solidFill>
                  <a:srgbClr val="0070C0"/>
                </a:solidFill>
                <a:latin typeface="Arial" panose="020B0604020202020204" pitchFamily="34" charset="0"/>
                <a:cs typeface="Arial" panose="020B0604020202020204" pitchFamily="34" charset="0"/>
              </a:rPr>
              <a:t>Summary  </a:t>
            </a:r>
            <a:r>
              <a:rPr lang="en-GB" dirty="0"/>
              <a:t> </a:t>
            </a:r>
          </a:p>
        </p:txBody>
      </p:sp>
      <p:sp>
        <p:nvSpPr>
          <p:cNvPr id="3" name="TextBox 2">
            <a:extLst>
              <a:ext uri="{FF2B5EF4-FFF2-40B4-BE49-F238E27FC236}">
                <a16:creationId xmlns:a16="http://schemas.microsoft.com/office/drawing/2014/main" id="{35B77B33-D5B2-F09D-7D6E-7CB2DFB93629}"/>
              </a:ext>
            </a:extLst>
          </p:cNvPr>
          <p:cNvSpPr txBox="1"/>
          <p:nvPr/>
        </p:nvSpPr>
        <p:spPr>
          <a:xfrm>
            <a:off x="1065806" y="956027"/>
            <a:ext cx="15925800" cy="8873904"/>
          </a:xfrm>
          <a:prstGeom prst="rect">
            <a:avLst/>
          </a:prstGeom>
          <a:noFill/>
        </p:spPr>
        <p:txBody>
          <a:bodyPr wrap="square" rtlCol="0">
            <a:spAutoFit/>
          </a:bodyPr>
          <a:lstStyle/>
          <a:p>
            <a:pPr>
              <a:spcAft>
                <a:spcPts val="800"/>
              </a:spcAft>
            </a:pPr>
            <a:r>
              <a:rPr lang="en-GB" sz="2000" dirty="0">
                <a:latin typeface="Arial" panose="020B0604020202020204" pitchFamily="34" charset="0"/>
                <a:ea typeface="Calibri" panose="020F0502020204030204" pitchFamily="34" charset="0"/>
                <a:cs typeface="Arial" panose="020B0604020202020204" pitchFamily="34" charset="0"/>
              </a:rPr>
              <a:t>This was NHS Frimley CCG’s first and last gender pay gap report, based on a single snapshot of ESR pay data taken on </a:t>
            </a:r>
          </a:p>
          <a:p>
            <a:pPr>
              <a:spcAft>
                <a:spcPts val="800"/>
              </a:spcAft>
            </a:pPr>
            <a:r>
              <a:rPr lang="en-GB" sz="2000" dirty="0">
                <a:latin typeface="Arial" panose="020B0604020202020204" pitchFamily="34" charset="0"/>
                <a:ea typeface="Calibri" panose="020F0502020204030204" pitchFamily="34" charset="0"/>
                <a:cs typeface="Arial" panose="020B0604020202020204" pitchFamily="34" charset="0"/>
              </a:rPr>
              <a:t>31st March 2022.  The data identified that NHS Frimley CCG did have a gender pay gap.</a:t>
            </a:r>
          </a:p>
          <a:p>
            <a:pPr>
              <a:lnSpc>
                <a:spcPct val="107000"/>
              </a:lnSpc>
              <a:spcAft>
                <a:spcPts val="800"/>
              </a:spcAft>
            </a:pPr>
            <a:endParaRPr lang="en-GB" sz="2000" dirty="0">
              <a:latin typeface="Arial" panose="020B0604020202020204" pitchFamily="34" charset="0"/>
              <a:ea typeface="Calibri" panose="020F0502020204030204" pitchFamily="34" charset="0"/>
              <a:cs typeface="Arial" panose="020B0604020202020204" pitchFamily="34" charset="0"/>
            </a:endParaRPr>
          </a:p>
          <a:p>
            <a:pPr>
              <a:spcAft>
                <a:spcPts val="800"/>
              </a:spcAft>
            </a:pPr>
            <a:r>
              <a:rPr lang="en-GB" sz="2000" dirty="0">
                <a:latin typeface="Arial" panose="020B0604020202020204" pitchFamily="34" charset="0"/>
                <a:ea typeface="Calibri" panose="020F0502020204030204" pitchFamily="34" charset="0"/>
                <a:cs typeface="Arial" panose="020B0604020202020204" pitchFamily="34" charset="0"/>
              </a:rPr>
              <a:t>The calculations show that when comparing mean (average) hourly pay, women’s mean hourly pay was 15.2% lower than men’s.  In Frimley CCG, women earnt 74.58 pence for every £1 that men earnt when comparing median hourly pay. Women’s median hourly pay was 25.42% lower than men’s.</a:t>
            </a:r>
          </a:p>
          <a:p>
            <a:pPr>
              <a:lnSpc>
                <a:spcPct val="107000"/>
              </a:lnSpc>
              <a:spcAft>
                <a:spcPts val="800"/>
              </a:spcAft>
            </a:pPr>
            <a:endParaRPr lang="en-GB" sz="20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2000" dirty="0">
                <a:latin typeface="Arial" panose="020B0604020202020204" pitchFamily="34" charset="0"/>
                <a:ea typeface="Calibri" panose="020F0502020204030204" pitchFamily="34" charset="0"/>
                <a:cs typeface="Arial" panose="020B0604020202020204" pitchFamily="34" charset="0"/>
              </a:rPr>
              <a:t>We know that 79% of colleagues in Frimley CCG were female (205 headcount) with 21% (55 headcount) male.  Female colleagues were overrepresented both overall in the workforce and in the lower, lower middle and upper middle quartiles, which was a contributing factor for the gender pay gap in Frimley CCG. </a:t>
            </a:r>
          </a:p>
          <a:p>
            <a:pPr>
              <a:lnSpc>
                <a:spcPct val="107000"/>
              </a:lnSpc>
              <a:spcAft>
                <a:spcPts val="800"/>
              </a:spcAft>
            </a:pPr>
            <a:endParaRPr lang="en-GB" sz="20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2000" dirty="0">
                <a:latin typeface="Arial" panose="020B0604020202020204" pitchFamily="34" charset="0"/>
                <a:ea typeface="Calibri" panose="020F0502020204030204" pitchFamily="34" charset="0"/>
                <a:cs typeface="Arial" panose="020B0604020202020204" pitchFamily="34" charset="0"/>
              </a:rPr>
              <a:t>The next snapshot date is 31st March 2023 for the 2023/2024 reporting period.  This will be NHS Frimley ICBs first gender pay gap report. </a:t>
            </a:r>
          </a:p>
          <a:p>
            <a:pPr>
              <a:lnSpc>
                <a:spcPct val="107000"/>
              </a:lnSpc>
              <a:spcAft>
                <a:spcPts val="800"/>
              </a:spcAft>
            </a:pPr>
            <a:r>
              <a:rPr lang="en-GB" sz="2000" dirty="0">
                <a:latin typeface="Arial" panose="020B0604020202020204" pitchFamily="34" charset="0"/>
                <a:ea typeface="Calibri" panose="020F0502020204030204" pitchFamily="34" charset="0"/>
                <a:cs typeface="Arial" panose="020B0604020202020204" pitchFamily="34" charset="0"/>
              </a:rPr>
              <a:t> </a:t>
            </a:r>
          </a:p>
          <a:p>
            <a:pPr>
              <a:lnSpc>
                <a:spcPct val="107000"/>
              </a:lnSpc>
              <a:spcAft>
                <a:spcPts val="800"/>
              </a:spcAft>
            </a:pPr>
            <a:r>
              <a:rPr lang="en-GB" sz="2000" dirty="0">
                <a:latin typeface="Arial" panose="020B0604020202020204" pitchFamily="34" charset="0"/>
                <a:ea typeface="Calibri" panose="020F0502020204030204" pitchFamily="34" charset="0"/>
                <a:cs typeface="Arial" panose="020B0604020202020204" pitchFamily="34" charset="0"/>
              </a:rPr>
              <a:t>We commit to conducting some early analysis of the 2023/24 data during the first quarter of the year to identify how the transition to an ICB has impacted the gender pay gap and to gain a deeper understanding of the factors contributing to the gender pay gap in the ICB. </a:t>
            </a:r>
          </a:p>
          <a:p>
            <a:pPr>
              <a:lnSpc>
                <a:spcPct val="107000"/>
              </a:lnSpc>
              <a:spcAft>
                <a:spcPts val="800"/>
              </a:spcAft>
            </a:pPr>
            <a:r>
              <a:rPr lang="en-GB" sz="2000" dirty="0">
                <a:latin typeface="Arial" panose="020B0604020202020204" pitchFamily="34" charset="0"/>
                <a:ea typeface="Calibri" panose="020F0502020204030204" pitchFamily="34" charset="0"/>
                <a:cs typeface="Arial" panose="020B0604020202020204" pitchFamily="34" charset="0"/>
              </a:rPr>
              <a:t> </a:t>
            </a:r>
          </a:p>
          <a:p>
            <a:pPr>
              <a:lnSpc>
                <a:spcPct val="107000"/>
              </a:lnSpc>
              <a:spcAft>
                <a:spcPts val="800"/>
              </a:spcAft>
            </a:pPr>
            <a:r>
              <a:rPr lang="en-GB" sz="2000" dirty="0">
                <a:latin typeface="Arial" panose="020B0604020202020204" pitchFamily="34" charset="0"/>
                <a:ea typeface="Calibri" panose="020F0502020204030204" pitchFamily="34" charset="0"/>
                <a:cs typeface="Arial" panose="020B0604020202020204" pitchFamily="34" charset="0"/>
              </a:rPr>
              <a:t>We understand the importance of tackling discrimination and promoting equality between different groups of people, whilst addressing the diverse needs of individuals.   We will work hard to understand why there continues to be a gender pay gap, make improvements and reduce the gap overall where we can.  We will pay attention to the difference between the mean and median pay gap through further analysis of the data to understand the drivers and scope the work we need to do to address this.  We will engage with our staff and seek expert advice where necessary to develop a targeted action plan based on the analysis of the data, including a deep dive into where the inequities lie, to focus our interventions to reduce the gender pay gap.  </a:t>
            </a:r>
          </a:p>
          <a:p>
            <a:pPr>
              <a:lnSpc>
                <a:spcPct val="107000"/>
              </a:lnSpc>
              <a:spcAft>
                <a:spcPts val="800"/>
              </a:spcAft>
            </a:pPr>
            <a:endParaRPr lang="en-GB" sz="20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551540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C46F67B6-FB53-F05E-5D51-8DE444F16D53}"/>
              </a:ext>
            </a:extLst>
          </p:cNvPr>
          <p:cNvSpPr txBox="1"/>
          <p:nvPr/>
        </p:nvSpPr>
        <p:spPr>
          <a:xfrm>
            <a:off x="1028700" y="647700"/>
            <a:ext cx="14516100" cy="646331"/>
          </a:xfrm>
          <a:prstGeom prst="rect">
            <a:avLst/>
          </a:prstGeom>
          <a:noFill/>
        </p:spPr>
        <p:txBody>
          <a:bodyPr wrap="square" rtlCol="0">
            <a:spAutoFit/>
          </a:bodyPr>
          <a:lstStyle/>
          <a:p>
            <a:r>
              <a:rPr lang="en-GB" sz="3600" b="1" dirty="0">
                <a:solidFill>
                  <a:srgbClr val="0070C0"/>
                </a:solidFill>
                <a:latin typeface="Arial" panose="020B0604020202020204" pitchFamily="34" charset="0"/>
                <a:cs typeface="Arial" panose="020B0604020202020204" pitchFamily="34" charset="0"/>
              </a:rPr>
              <a:t>Introduction</a:t>
            </a:r>
            <a:r>
              <a:rPr lang="en-GB" dirty="0"/>
              <a:t> </a:t>
            </a:r>
          </a:p>
        </p:txBody>
      </p:sp>
      <p:sp>
        <p:nvSpPr>
          <p:cNvPr id="9" name="TextBox 8">
            <a:extLst>
              <a:ext uri="{FF2B5EF4-FFF2-40B4-BE49-F238E27FC236}">
                <a16:creationId xmlns:a16="http://schemas.microsoft.com/office/drawing/2014/main" id="{175562C2-271A-379E-2A95-223816D41ED7}"/>
              </a:ext>
            </a:extLst>
          </p:cNvPr>
          <p:cNvSpPr txBox="1"/>
          <p:nvPr/>
        </p:nvSpPr>
        <p:spPr>
          <a:xfrm>
            <a:off x="1028700" y="1663273"/>
            <a:ext cx="15925799" cy="4401205"/>
          </a:xfrm>
          <a:prstGeom prst="rect">
            <a:avLst/>
          </a:prstGeom>
          <a:noFill/>
        </p:spPr>
        <p:txBody>
          <a:bodyPr wrap="square">
            <a:spAutoFit/>
          </a:bodyPr>
          <a:lstStyle/>
          <a:p>
            <a:r>
              <a:rPr lang="en-GB" sz="2000" dirty="0">
                <a:latin typeface="Arial" panose="020B0604020202020204" pitchFamily="34" charset="0"/>
                <a:cs typeface="Arial" panose="020B0604020202020204" pitchFamily="34" charset="0"/>
              </a:rPr>
              <a:t>Organisations with 250 or more employees are mandated by the government to report annually on their gender pay gap. The requirements of the mandate within the Equality Act 2010 (Gender Pay Gap Information) Regulations 2017, are to publish information relating to pay for six specific measures as detailed in this report.</a:t>
            </a:r>
          </a:p>
          <a:p>
            <a:endParaRPr lang="en-GB"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The report is based on the Government’s methodology for calculating difference in pay between female and male employees, considering full pay relevant employees.</a:t>
            </a:r>
          </a:p>
          <a:p>
            <a:endParaRPr lang="en-GB"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This is Frimley CCG’s first and last Gender Pay Gap Report based on a snapshot date of 31</a:t>
            </a:r>
            <a:r>
              <a:rPr lang="en-GB" sz="2000" baseline="30000" dirty="0">
                <a:latin typeface="Arial" panose="020B0604020202020204" pitchFamily="34" charset="0"/>
                <a:cs typeface="Arial" panose="020B0604020202020204" pitchFamily="34" charset="0"/>
              </a:rPr>
              <a:t>st</a:t>
            </a:r>
            <a:r>
              <a:rPr lang="en-GB" sz="2000" dirty="0">
                <a:latin typeface="Arial" panose="020B0604020202020204" pitchFamily="34" charset="0"/>
                <a:cs typeface="Arial" panose="020B0604020202020204" pitchFamily="34" charset="0"/>
              </a:rPr>
              <a:t> March 2022.  Frimley CCG reported 260 staff on ESR on this date and therefore met the threshold for reporting for the first time.  </a:t>
            </a:r>
            <a:r>
              <a:rPr lang="en-GB" sz="2000" b="1" dirty="0">
                <a:latin typeface="Arial" panose="020B0604020202020204" pitchFamily="34" charset="0"/>
                <a:cs typeface="Arial" panose="020B0604020202020204" pitchFamily="34" charset="0"/>
              </a:rPr>
              <a:t>This report therefore is historic and for noting. </a:t>
            </a:r>
          </a:p>
          <a:p>
            <a:endParaRPr lang="en-GB"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It is important to note that since the establishment of NHS Frimley Integrated Care Board (ICB) the Remuneration Committee has approved a gender neutral remuneration strategy for it’s senior leaders, and this approach will be replicated in the clinical pay remuneration strategy.  </a:t>
            </a:r>
          </a:p>
          <a:p>
            <a:endParaRPr lang="en-GB" sz="2000" dirty="0">
              <a:latin typeface="Arial" panose="020B0604020202020204" pitchFamily="34" charset="0"/>
              <a:cs typeface="Arial" panose="020B0604020202020204" pitchFamily="34" charset="0"/>
            </a:endParaRPr>
          </a:p>
          <a:p>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943566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C46F67B6-FB53-F05E-5D51-8DE444F16D53}"/>
              </a:ext>
            </a:extLst>
          </p:cNvPr>
          <p:cNvSpPr txBox="1"/>
          <p:nvPr/>
        </p:nvSpPr>
        <p:spPr>
          <a:xfrm>
            <a:off x="1028700" y="647700"/>
            <a:ext cx="14516100" cy="646331"/>
          </a:xfrm>
          <a:prstGeom prst="rect">
            <a:avLst/>
          </a:prstGeom>
          <a:noFill/>
        </p:spPr>
        <p:txBody>
          <a:bodyPr wrap="square" rtlCol="0">
            <a:spAutoFit/>
          </a:bodyPr>
          <a:lstStyle/>
          <a:p>
            <a:r>
              <a:rPr lang="en-GB" sz="3600" b="1" dirty="0">
                <a:solidFill>
                  <a:srgbClr val="0070C0"/>
                </a:solidFill>
                <a:latin typeface="Arial" panose="020B0604020202020204" pitchFamily="34" charset="0"/>
                <a:cs typeface="Arial" panose="020B0604020202020204" pitchFamily="34" charset="0"/>
              </a:rPr>
              <a:t>What is the Gender Pay Gap?</a:t>
            </a:r>
            <a:r>
              <a:rPr lang="en-GB" dirty="0"/>
              <a:t> </a:t>
            </a:r>
          </a:p>
        </p:txBody>
      </p:sp>
      <p:sp>
        <p:nvSpPr>
          <p:cNvPr id="3" name="TextBox 2">
            <a:extLst>
              <a:ext uri="{FF2B5EF4-FFF2-40B4-BE49-F238E27FC236}">
                <a16:creationId xmlns:a16="http://schemas.microsoft.com/office/drawing/2014/main" id="{35B77B33-D5B2-F09D-7D6E-7CB2DFB93629}"/>
              </a:ext>
            </a:extLst>
          </p:cNvPr>
          <p:cNvSpPr txBox="1"/>
          <p:nvPr/>
        </p:nvSpPr>
        <p:spPr>
          <a:xfrm>
            <a:off x="1238250" y="1452720"/>
            <a:ext cx="15925800" cy="7564187"/>
          </a:xfrm>
          <a:prstGeom prst="rect">
            <a:avLst/>
          </a:prstGeom>
          <a:noFill/>
        </p:spPr>
        <p:txBody>
          <a:bodyPr wrap="square" rtlCol="0">
            <a:spAutoFit/>
          </a:bodyPr>
          <a:lstStyle/>
          <a:p>
            <a:pPr>
              <a:lnSpc>
                <a:spcPct val="107000"/>
              </a:lnSpc>
              <a:spcAft>
                <a:spcPts val="800"/>
              </a:spcAft>
            </a:pPr>
            <a:r>
              <a:rPr lang="en-GB"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The </a:t>
            </a:r>
            <a:r>
              <a:rPr lang="en-GB" sz="2000" b="1" dirty="0">
                <a:solidFill>
                  <a:srgbClr val="AF2573"/>
                </a:solidFill>
                <a:effectLst/>
                <a:latin typeface="Arial" panose="020B0604020202020204" pitchFamily="34" charset="0"/>
                <a:ea typeface="Calibri" panose="020F0502020204030204" pitchFamily="34" charset="0"/>
                <a:cs typeface="Arial" panose="020B0604020202020204" pitchFamily="34" charset="0"/>
              </a:rPr>
              <a:t>gender </a:t>
            </a:r>
            <a:r>
              <a:rPr lang="en-GB" sz="20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pay gap...</a:t>
            </a:r>
            <a:endParaRPr lang="en-GB" sz="2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...is the difference between the average earnings of men and women, expressed relative to</a:t>
            </a:r>
            <a:r>
              <a:rPr lang="en-GB" sz="2000" dirty="0">
                <a:latin typeface="Arial" panose="020B0604020202020204" pitchFamily="34" charset="0"/>
                <a:ea typeface="Calibri" panose="020F0502020204030204" pitchFamily="34" charset="0"/>
                <a:cs typeface="Arial" panose="020B0604020202020204" pitchFamily="34" charset="0"/>
              </a:rPr>
              <a:t> </a:t>
            </a:r>
            <a:r>
              <a:rPr lang="en-GB"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men’s earnings.</a:t>
            </a:r>
            <a:endParaRPr lang="en-GB" sz="2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The </a:t>
            </a:r>
            <a:r>
              <a:rPr lang="en-GB" sz="2000" b="1" dirty="0">
                <a:solidFill>
                  <a:srgbClr val="00A59A"/>
                </a:solidFill>
                <a:effectLst/>
                <a:latin typeface="Arial" panose="020B0604020202020204" pitchFamily="34" charset="0"/>
                <a:ea typeface="Calibri" panose="020F0502020204030204" pitchFamily="34" charset="0"/>
                <a:cs typeface="Arial" panose="020B0604020202020204" pitchFamily="34" charset="0"/>
              </a:rPr>
              <a:t>mean </a:t>
            </a:r>
            <a:r>
              <a:rPr lang="en-GB" sz="20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pay gap...</a:t>
            </a:r>
            <a:endParaRPr lang="en-GB" sz="2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...is the difference between average hourly earnings of men and women.</a:t>
            </a:r>
            <a:endParaRPr lang="en-GB" sz="2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The </a:t>
            </a:r>
            <a:r>
              <a:rPr lang="en-GB" sz="2000" b="1" dirty="0">
                <a:solidFill>
                  <a:srgbClr val="EE8C00"/>
                </a:solidFill>
                <a:effectLst/>
                <a:latin typeface="Arial" panose="020B0604020202020204" pitchFamily="34" charset="0"/>
                <a:ea typeface="Calibri" panose="020F0502020204030204" pitchFamily="34" charset="0"/>
                <a:cs typeface="Arial" panose="020B0604020202020204" pitchFamily="34" charset="0"/>
              </a:rPr>
              <a:t>median </a:t>
            </a:r>
            <a:r>
              <a:rPr lang="en-GB" sz="20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pay gap...</a:t>
            </a:r>
            <a:endParaRPr lang="en-GB" sz="2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...is the difference between the midpoints in the ranges of hourly earnings for men and women.</a:t>
            </a:r>
          </a:p>
          <a:p>
            <a:pPr>
              <a:lnSpc>
                <a:spcPct val="107000"/>
              </a:lnSpc>
              <a:spcAft>
                <a:spcPts val="800"/>
              </a:spcAft>
            </a:pPr>
            <a:endParaRPr lang="en-GB" sz="2800" dirty="0"/>
          </a:p>
          <a:p>
            <a:pPr>
              <a:lnSpc>
                <a:spcPct val="107000"/>
              </a:lnSpc>
              <a:spcAft>
                <a:spcPts val="800"/>
              </a:spcAft>
            </a:pPr>
            <a:r>
              <a:rPr lang="en-GB" sz="2000" dirty="0">
                <a:latin typeface="Arial" panose="020B0604020202020204" pitchFamily="34" charset="0"/>
                <a:cs typeface="Arial" panose="020B0604020202020204" pitchFamily="34" charset="0"/>
              </a:rPr>
              <a:t>The proportion of males and females in each </a:t>
            </a:r>
            <a:r>
              <a:rPr lang="en-GB" sz="2000" b="1" dirty="0">
                <a:solidFill>
                  <a:srgbClr val="0070C0"/>
                </a:solidFill>
                <a:latin typeface="Arial" panose="020B0604020202020204" pitchFamily="34" charset="0"/>
                <a:cs typeface="Arial" panose="020B0604020202020204" pitchFamily="34" charset="0"/>
              </a:rPr>
              <a:t>pay quartile</a:t>
            </a:r>
          </a:p>
          <a:p>
            <a:pPr>
              <a:lnSpc>
                <a:spcPct val="107000"/>
              </a:lnSpc>
              <a:spcAft>
                <a:spcPts val="800"/>
              </a:spcAft>
            </a:pPr>
            <a:r>
              <a:rPr lang="en-GB" sz="2000" dirty="0">
                <a:latin typeface="Arial" panose="020B0604020202020204" pitchFamily="34" charset="0"/>
                <a:cs typeface="Arial" panose="020B0604020202020204" pitchFamily="34" charset="0"/>
              </a:rPr>
              <a:t>…is calculated by ranking all employees from highest to lowest paid, dividing the workforce into four numerically equal parts (quartiles) and working our the percentage of men and women in each of the four parts.</a:t>
            </a:r>
          </a:p>
          <a:p>
            <a:pPr>
              <a:lnSpc>
                <a:spcPct val="107000"/>
              </a:lnSpc>
              <a:spcAft>
                <a:spcPts val="800"/>
              </a:spcAft>
            </a:pPr>
            <a:endParaRPr lang="en-GB" sz="2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2000" dirty="0">
                <a:effectLst/>
                <a:latin typeface="Arial" panose="020B0604020202020204" pitchFamily="34" charset="0"/>
                <a:ea typeface="Calibri" panose="020F0502020204030204" pitchFamily="34" charset="0"/>
                <a:cs typeface="Arial" panose="020B0604020202020204" pitchFamily="34" charset="0"/>
              </a:rPr>
              <a:t>Gender pay gap analysis does not look at whether there are differences in pay for men and women  in equivalent posts. Neither does it take into consideration the differences in the numbers of people in each role. Therefore, results will be affected by differences in the gender composition of different professional groups and job grades.</a:t>
            </a:r>
          </a:p>
          <a:p>
            <a:pPr>
              <a:lnSpc>
                <a:spcPct val="107000"/>
              </a:lnSpc>
              <a:spcAft>
                <a:spcPts val="800"/>
              </a:spcAft>
            </a:pPr>
            <a:endParaRPr lang="en-GB" sz="2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2000" i="1" dirty="0">
                <a:effectLst/>
                <a:latin typeface="Arial" panose="020B0604020202020204" pitchFamily="34" charset="0"/>
                <a:ea typeface="Calibri" panose="020F0502020204030204" pitchFamily="34" charset="0"/>
                <a:cs typeface="Arial" panose="020B0604020202020204" pitchFamily="34" charset="0"/>
              </a:rPr>
              <a:t>Source: Gender Pay Gap Service </a:t>
            </a:r>
            <a:r>
              <a:rPr lang="en-GB" sz="2000" i="1" dirty="0">
                <a:effectLst/>
                <a:latin typeface="Arial" panose="020B0604020202020204" pitchFamily="34" charset="0"/>
                <a:ea typeface="Calibri" panose="020F0502020204030204" pitchFamily="34" charset="0"/>
                <a:cs typeface="Arial" panose="020B0604020202020204" pitchFamily="34" charset="0"/>
                <a:hlinkClick r:id="rId4"/>
              </a:rPr>
              <a:t>www.gender-pay-gap.service.gov.uk</a:t>
            </a:r>
            <a:r>
              <a:rPr lang="en-GB" sz="2000" i="1" dirty="0">
                <a:effectLst/>
                <a:latin typeface="Arial" panose="020B0604020202020204" pitchFamily="34" charset="0"/>
                <a:ea typeface="Calibri" panose="020F0502020204030204" pitchFamily="34" charset="0"/>
                <a:cs typeface="Arial" panose="020B0604020202020204" pitchFamily="34" charset="0"/>
              </a:rPr>
              <a:t>   </a:t>
            </a:r>
          </a:p>
        </p:txBody>
      </p:sp>
    </p:spTree>
    <p:extLst>
      <p:ext uri="{BB962C8B-B14F-4D97-AF65-F5344CB8AC3E}">
        <p14:creationId xmlns:p14="http://schemas.microsoft.com/office/powerpoint/2010/main" val="41590896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C46F67B6-FB53-F05E-5D51-8DE444F16D53}"/>
              </a:ext>
            </a:extLst>
          </p:cNvPr>
          <p:cNvSpPr txBox="1"/>
          <p:nvPr/>
        </p:nvSpPr>
        <p:spPr>
          <a:xfrm>
            <a:off x="1028700" y="647700"/>
            <a:ext cx="14516100" cy="646331"/>
          </a:xfrm>
          <a:prstGeom prst="rect">
            <a:avLst/>
          </a:prstGeom>
          <a:noFill/>
        </p:spPr>
        <p:txBody>
          <a:bodyPr wrap="square" rtlCol="0">
            <a:spAutoFit/>
          </a:bodyPr>
          <a:lstStyle/>
          <a:p>
            <a:r>
              <a:rPr lang="en-GB" sz="3600" b="1" dirty="0">
                <a:solidFill>
                  <a:srgbClr val="0070C0"/>
                </a:solidFill>
                <a:latin typeface="Arial" panose="020B0604020202020204" pitchFamily="34" charset="0"/>
                <a:cs typeface="Arial" panose="020B0604020202020204" pitchFamily="34" charset="0"/>
              </a:rPr>
              <a:t>Gender Pay Gap Reporting Requirements  </a:t>
            </a:r>
            <a:r>
              <a:rPr lang="en-GB" dirty="0"/>
              <a:t> </a:t>
            </a:r>
          </a:p>
        </p:txBody>
      </p:sp>
      <p:sp>
        <p:nvSpPr>
          <p:cNvPr id="3" name="TextBox 2">
            <a:extLst>
              <a:ext uri="{FF2B5EF4-FFF2-40B4-BE49-F238E27FC236}">
                <a16:creationId xmlns:a16="http://schemas.microsoft.com/office/drawing/2014/main" id="{35B77B33-D5B2-F09D-7D6E-7CB2DFB93629}"/>
              </a:ext>
            </a:extLst>
          </p:cNvPr>
          <p:cNvSpPr txBox="1"/>
          <p:nvPr/>
        </p:nvSpPr>
        <p:spPr>
          <a:xfrm>
            <a:off x="1127760" y="1380045"/>
            <a:ext cx="15925800" cy="7761805"/>
          </a:xfrm>
          <a:prstGeom prst="rect">
            <a:avLst/>
          </a:prstGeom>
          <a:noFill/>
        </p:spPr>
        <p:txBody>
          <a:bodyPr wrap="square" rtlCol="0">
            <a:spAutoFit/>
          </a:bodyPr>
          <a:lstStyle/>
          <a:p>
            <a:pPr>
              <a:lnSpc>
                <a:spcPct val="107000"/>
              </a:lnSpc>
              <a:spcAft>
                <a:spcPts val="800"/>
              </a:spcAft>
            </a:pPr>
            <a:r>
              <a:rPr lang="en-GB" sz="2000" b="1" dirty="0">
                <a:effectLst/>
                <a:latin typeface="Arial" panose="020B0604020202020204" pitchFamily="34" charset="0"/>
                <a:ea typeface="Calibri" panose="020F0502020204030204" pitchFamily="34" charset="0"/>
                <a:cs typeface="Arial" panose="020B0604020202020204" pitchFamily="34" charset="0"/>
              </a:rPr>
              <a:t>Gender Pay Gap reporting is a requirement for all organisations with more than 250 staff.  </a:t>
            </a:r>
            <a:r>
              <a:rPr lang="en-GB" sz="2000" dirty="0">
                <a:effectLst/>
                <a:latin typeface="Arial" panose="020B0604020202020204" pitchFamily="34" charset="0"/>
                <a:ea typeface="Calibri" panose="020F0502020204030204" pitchFamily="34" charset="0"/>
                <a:cs typeface="Arial" panose="020B0604020202020204" pitchFamily="34" charset="0"/>
              </a:rPr>
              <a:t>At 31</a:t>
            </a:r>
            <a:r>
              <a:rPr lang="en-GB" sz="2000" baseline="30000" dirty="0">
                <a:effectLst/>
                <a:latin typeface="Arial" panose="020B0604020202020204" pitchFamily="34" charset="0"/>
                <a:ea typeface="Calibri" panose="020F0502020204030204" pitchFamily="34" charset="0"/>
                <a:cs typeface="Arial" panose="020B0604020202020204" pitchFamily="34" charset="0"/>
              </a:rPr>
              <a:t>st</a:t>
            </a:r>
            <a:r>
              <a:rPr lang="en-GB" sz="2000" dirty="0">
                <a:effectLst/>
                <a:latin typeface="Arial" panose="020B0604020202020204" pitchFamily="34" charset="0"/>
                <a:ea typeface="Calibri" panose="020F0502020204030204" pitchFamily="34" charset="0"/>
                <a:cs typeface="Arial" panose="020B0604020202020204" pitchFamily="34" charset="0"/>
              </a:rPr>
              <a:t> March 2022 Frimley CCG had 260 staff on ESR and therefore for the first time met the threshold for reporting.  </a:t>
            </a:r>
          </a:p>
          <a:p>
            <a:pPr marL="342900" indent="-342900">
              <a:lnSpc>
                <a:spcPct val="107000"/>
              </a:lnSpc>
              <a:spcAft>
                <a:spcPts val="800"/>
              </a:spcAft>
              <a:buFont typeface="Arial" panose="020B0604020202020204" pitchFamily="34" charset="0"/>
              <a:buChar char="•"/>
            </a:pPr>
            <a:endParaRPr lang="en-GB" sz="2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2000" dirty="0">
                <a:effectLst/>
                <a:latin typeface="Arial" panose="020B0604020202020204" pitchFamily="34" charset="0"/>
                <a:ea typeface="Calibri" panose="020F0502020204030204" pitchFamily="34" charset="0"/>
                <a:cs typeface="Arial" panose="020B0604020202020204" pitchFamily="34" charset="0"/>
              </a:rPr>
              <a:t>The specific requirements of the Equality Act 2010 (Gender Pay Gap Information) Regulations 2017 are to publish information for six specific measures (calculations).</a:t>
            </a:r>
          </a:p>
          <a:p>
            <a:pPr marL="342900" indent="-342900">
              <a:lnSpc>
                <a:spcPct val="107000"/>
              </a:lnSpc>
              <a:spcAft>
                <a:spcPts val="800"/>
              </a:spcAft>
              <a:buFont typeface="Arial" panose="020B0604020202020204" pitchFamily="34" charset="0"/>
              <a:buChar char="•"/>
            </a:pPr>
            <a:r>
              <a:rPr lang="en-GB" sz="2000" dirty="0">
                <a:effectLst/>
                <a:latin typeface="Arial" panose="020B0604020202020204" pitchFamily="34" charset="0"/>
                <a:ea typeface="Calibri" panose="020F0502020204030204" pitchFamily="34" charset="0"/>
                <a:cs typeface="Arial" panose="020B0604020202020204" pitchFamily="34" charset="0"/>
              </a:rPr>
              <a:t>a)	Average gender pay gap as a mean average</a:t>
            </a:r>
          </a:p>
          <a:p>
            <a:pPr marL="342900" indent="-342900">
              <a:lnSpc>
                <a:spcPct val="107000"/>
              </a:lnSpc>
              <a:spcAft>
                <a:spcPts val="800"/>
              </a:spcAft>
              <a:buFont typeface="Arial" panose="020B0604020202020204" pitchFamily="34" charset="0"/>
              <a:buChar char="•"/>
            </a:pPr>
            <a:r>
              <a:rPr lang="en-GB" sz="2000" dirty="0">
                <a:effectLst/>
                <a:latin typeface="Arial" panose="020B0604020202020204" pitchFamily="34" charset="0"/>
                <a:ea typeface="Calibri" panose="020F0502020204030204" pitchFamily="34" charset="0"/>
                <a:cs typeface="Arial" panose="020B0604020202020204" pitchFamily="34" charset="0"/>
              </a:rPr>
              <a:t>b)	Average gender pay gap as a median average</a:t>
            </a:r>
          </a:p>
          <a:p>
            <a:pPr marL="342900" indent="-342900">
              <a:lnSpc>
                <a:spcPct val="107000"/>
              </a:lnSpc>
              <a:spcAft>
                <a:spcPts val="800"/>
              </a:spcAft>
              <a:buFont typeface="Arial" panose="020B0604020202020204" pitchFamily="34" charset="0"/>
              <a:buChar char="•"/>
            </a:pPr>
            <a:r>
              <a:rPr lang="en-GB" sz="2000" dirty="0">
                <a:effectLst/>
                <a:latin typeface="Arial" panose="020B0604020202020204" pitchFamily="34" charset="0"/>
                <a:ea typeface="Calibri" panose="020F0502020204030204" pitchFamily="34" charset="0"/>
                <a:cs typeface="Arial" panose="020B0604020202020204" pitchFamily="34" charset="0"/>
              </a:rPr>
              <a:t>c)	Proportion of men and women when divided into four groups ordered from lowest to highest pay</a:t>
            </a:r>
          </a:p>
          <a:p>
            <a:pPr marL="342900" indent="-342900">
              <a:lnSpc>
                <a:spcPct val="107000"/>
              </a:lnSpc>
              <a:spcAft>
                <a:spcPts val="800"/>
              </a:spcAft>
              <a:buFont typeface="Arial" panose="020B0604020202020204" pitchFamily="34" charset="0"/>
              <a:buChar char="•"/>
            </a:pPr>
            <a:r>
              <a:rPr lang="en-GB" sz="2000" dirty="0">
                <a:effectLst/>
                <a:latin typeface="Arial" panose="020B0604020202020204" pitchFamily="34" charset="0"/>
                <a:ea typeface="Calibri" panose="020F0502020204030204" pitchFamily="34" charset="0"/>
                <a:cs typeface="Arial" panose="020B0604020202020204" pitchFamily="34" charset="0"/>
              </a:rPr>
              <a:t>d) 	Average bonus gender pay gap as a mean average</a:t>
            </a:r>
          </a:p>
          <a:p>
            <a:pPr marL="342900" indent="-342900">
              <a:lnSpc>
                <a:spcPct val="107000"/>
              </a:lnSpc>
              <a:spcAft>
                <a:spcPts val="800"/>
              </a:spcAft>
              <a:buFont typeface="Arial" panose="020B0604020202020204" pitchFamily="34" charset="0"/>
              <a:buChar char="•"/>
            </a:pPr>
            <a:r>
              <a:rPr lang="en-GB" sz="2000" dirty="0">
                <a:effectLst/>
                <a:latin typeface="Arial" panose="020B0604020202020204" pitchFamily="34" charset="0"/>
                <a:ea typeface="Calibri" panose="020F0502020204030204" pitchFamily="34" charset="0"/>
                <a:cs typeface="Arial" panose="020B0604020202020204" pitchFamily="34" charset="0"/>
              </a:rPr>
              <a:t>e)	Average bonus gender pay gap as a median average</a:t>
            </a:r>
          </a:p>
          <a:p>
            <a:pPr marL="342900" indent="-342900">
              <a:lnSpc>
                <a:spcPct val="107000"/>
              </a:lnSpc>
              <a:spcAft>
                <a:spcPts val="800"/>
              </a:spcAft>
              <a:buFont typeface="Arial" panose="020B0604020202020204" pitchFamily="34" charset="0"/>
              <a:buChar char="•"/>
            </a:pPr>
            <a:r>
              <a:rPr lang="en-GB" sz="2000" dirty="0">
                <a:effectLst/>
                <a:latin typeface="Arial" panose="020B0604020202020204" pitchFamily="34" charset="0"/>
                <a:ea typeface="Calibri" panose="020F0502020204030204" pitchFamily="34" charset="0"/>
                <a:cs typeface="Arial" panose="020B0604020202020204" pitchFamily="34" charset="0"/>
              </a:rPr>
              <a:t>f) 	Proportion of men receiving a bonus payment and proportion of women receiving a</a:t>
            </a:r>
          </a:p>
          <a:p>
            <a:pPr marL="342900" indent="-342900">
              <a:lnSpc>
                <a:spcPct val="107000"/>
              </a:lnSpc>
              <a:spcAft>
                <a:spcPts val="800"/>
              </a:spcAft>
              <a:buFont typeface="Arial" panose="020B0604020202020204" pitchFamily="34" charset="0"/>
              <a:buChar char="•"/>
            </a:pPr>
            <a:r>
              <a:rPr lang="en-GB" sz="2000" dirty="0">
                <a:effectLst/>
                <a:latin typeface="Arial" panose="020B0604020202020204" pitchFamily="34" charset="0"/>
                <a:ea typeface="Calibri" panose="020F0502020204030204" pitchFamily="34" charset="0"/>
                <a:cs typeface="Arial" panose="020B0604020202020204" pitchFamily="34" charset="0"/>
              </a:rPr>
              <a:t>bonus payment</a:t>
            </a:r>
          </a:p>
          <a:p>
            <a:pPr>
              <a:lnSpc>
                <a:spcPct val="107000"/>
              </a:lnSpc>
              <a:spcAft>
                <a:spcPts val="800"/>
              </a:spcAft>
            </a:pPr>
            <a:r>
              <a:rPr lang="en-GB" sz="2000" i="1" dirty="0">
                <a:effectLst/>
                <a:latin typeface="Arial" panose="020B0604020202020204" pitchFamily="34" charset="0"/>
                <a:ea typeface="Calibri" panose="020F0502020204030204" pitchFamily="34" charset="0"/>
                <a:cs typeface="Arial" panose="020B0604020202020204" pitchFamily="34" charset="0"/>
              </a:rPr>
              <a:t>Bonus payments were not paid to Frimley colleagues and therefore we have not presented any information for these measures (d, e, f). </a:t>
            </a:r>
          </a:p>
          <a:p>
            <a:pPr>
              <a:lnSpc>
                <a:spcPct val="107000"/>
              </a:lnSpc>
              <a:spcAft>
                <a:spcPts val="800"/>
              </a:spcAft>
            </a:pPr>
            <a:endParaRPr lang="en-GB" sz="2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2000" dirty="0">
                <a:effectLst/>
                <a:latin typeface="Arial" panose="020B0604020202020204" pitchFamily="34" charset="0"/>
                <a:ea typeface="Calibri" panose="020F0502020204030204" pitchFamily="34" charset="0"/>
                <a:cs typeface="Arial" panose="020B0604020202020204" pitchFamily="34" charset="0"/>
              </a:rPr>
              <a:t>This report is based on the Government’s methodology for calculating the difference in pay between female and male employees receiving full pay.  All employee data contained in this report was extracted from Frimley CCG’s ESR payroll system, snapshot as of 31 March 2022. The reporting period covers 01 April 2022 – 31 March 2023.</a:t>
            </a:r>
          </a:p>
          <a:p>
            <a:pPr>
              <a:lnSpc>
                <a:spcPct val="107000"/>
              </a:lnSpc>
              <a:spcAft>
                <a:spcPts val="800"/>
              </a:spcAft>
            </a:pPr>
            <a:endParaRPr lang="en-GB" sz="2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2000" dirty="0">
                <a:effectLst/>
                <a:latin typeface="Arial" panose="020B0604020202020204" pitchFamily="34" charset="0"/>
                <a:ea typeface="Calibri" panose="020F0502020204030204" pitchFamily="34" charset="0"/>
                <a:cs typeface="Arial" panose="020B0604020202020204" pitchFamily="34" charset="0"/>
              </a:rPr>
              <a:t>Hourly rate is calculated using base pay, allowances and bonus pay (where applicable).</a:t>
            </a:r>
          </a:p>
        </p:txBody>
      </p:sp>
    </p:spTree>
    <p:extLst>
      <p:ext uri="{BB962C8B-B14F-4D97-AF65-F5344CB8AC3E}">
        <p14:creationId xmlns:p14="http://schemas.microsoft.com/office/powerpoint/2010/main" val="924398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C46F67B6-FB53-F05E-5D51-8DE444F16D53}"/>
              </a:ext>
            </a:extLst>
          </p:cNvPr>
          <p:cNvSpPr txBox="1"/>
          <p:nvPr/>
        </p:nvSpPr>
        <p:spPr>
          <a:xfrm>
            <a:off x="1028700" y="647700"/>
            <a:ext cx="14516100" cy="646331"/>
          </a:xfrm>
          <a:prstGeom prst="rect">
            <a:avLst/>
          </a:prstGeom>
          <a:noFill/>
        </p:spPr>
        <p:txBody>
          <a:bodyPr wrap="square" rtlCol="0">
            <a:spAutoFit/>
          </a:bodyPr>
          <a:lstStyle/>
          <a:p>
            <a:r>
              <a:rPr lang="en-GB" sz="3600" b="1" dirty="0">
                <a:solidFill>
                  <a:srgbClr val="0070C0"/>
                </a:solidFill>
                <a:latin typeface="Arial" panose="020B0604020202020204" pitchFamily="34" charset="0"/>
                <a:cs typeface="Arial" panose="020B0604020202020204" pitchFamily="34" charset="0"/>
              </a:rPr>
              <a:t>What about Equal Pay? </a:t>
            </a:r>
            <a:r>
              <a:rPr lang="en-GB" dirty="0"/>
              <a:t> </a:t>
            </a:r>
          </a:p>
        </p:txBody>
      </p:sp>
      <p:sp>
        <p:nvSpPr>
          <p:cNvPr id="3" name="TextBox 2">
            <a:extLst>
              <a:ext uri="{FF2B5EF4-FFF2-40B4-BE49-F238E27FC236}">
                <a16:creationId xmlns:a16="http://schemas.microsoft.com/office/drawing/2014/main" id="{35B77B33-D5B2-F09D-7D6E-7CB2DFB93629}"/>
              </a:ext>
            </a:extLst>
          </p:cNvPr>
          <p:cNvSpPr txBox="1"/>
          <p:nvPr/>
        </p:nvSpPr>
        <p:spPr>
          <a:xfrm>
            <a:off x="1219200" y="1866900"/>
            <a:ext cx="15925800" cy="5521191"/>
          </a:xfrm>
          <a:prstGeom prst="rect">
            <a:avLst/>
          </a:prstGeom>
          <a:noFill/>
        </p:spPr>
        <p:txBody>
          <a:bodyPr wrap="square" rtlCol="0">
            <a:spAutoFit/>
          </a:bodyPr>
          <a:lstStyle/>
          <a:p>
            <a:pPr marL="342900" indent="-342900">
              <a:lnSpc>
                <a:spcPct val="107000"/>
              </a:lnSpc>
              <a:spcAft>
                <a:spcPts val="800"/>
              </a:spcAft>
              <a:buFont typeface="Arial" panose="020B0604020202020204" pitchFamily="34" charset="0"/>
              <a:buChar char="•"/>
            </a:pPr>
            <a:r>
              <a:rPr lang="en-GB" sz="2000" dirty="0">
                <a:effectLst/>
                <a:latin typeface="Arial" panose="020B0604020202020204" pitchFamily="34" charset="0"/>
                <a:ea typeface="Calibri" panose="020F0502020204030204" pitchFamily="34" charset="0"/>
                <a:cs typeface="Arial" panose="020B0604020202020204" pitchFamily="34" charset="0"/>
              </a:rPr>
              <a:t>Equal pay deals with the pay differences between men and women who carry out the same or similar jobs. It has been a statutory entitlement since the Equal Pay Act was introduced in 1970.</a:t>
            </a:r>
          </a:p>
          <a:p>
            <a:pPr marL="342900" indent="-342900">
              <a:lnSpc>
                <a:spcPct val="107000"/>
              </a:lnSpc>
              <a:spcAft>
                <a:spcPts val="800"/>
              </a:spcAft>
              <a:buFont typeface="Arial" panose="020B0604020202020204" pitchFamily="34" charset="0"/>
              <a:buChar char="•"/>
            </a:pPr>
            <a:r>
              <a:rPr lang="en-GB" sz="2000" dirty="0">
                <a:effectLst/>
                <a:latin typeface="Arial" panose="020B0604020202020204" pitchFamily="34" charset="0"/>
                <a:ea typeface="Calibri" panose="020F0502020204030204" pitchFamily="34" charset="0"/>
                <a:cs typeface="Arial" panose="020B0604020202020204" pitchFamily="34" charset="0"/>
              </a:rPr>
              <a:t>Paying men and women differently for the same or like work is unlawful, however it is possible to have pay equality at the same time as having a gender pay gap.</a:t>
            </a:r>
          </a:p>
          <a:p>
            <a:pPr marL="342900" indent="-342900">
              <a:lnSpc>
                <a:spcPct val="107000"/>
              </a:lnSpc>
              <a:spcAft>
                <a:spcPts val="800"/>
              </a:spcAft>
              <a:buFont typeface="Arial" panose="020B0604020202020204" pitchFamily="34" charset="0"/>
              <a:buChar char="•"/>
            </a:pPr>
            <a:r>
              <a:rPr lang="en-GB" sz="2000" dirty="0">
                <a:effectLst/>
                <a:latin typeface="Arial" panose="020B0604020202020204" pitchFamily="34" charset="0"/>
                <a:ea typeface="Calibri" panose="020F0502020204030204" pitchFamily="34" charset="0"/>
                <a:cs typeface="Arial" panose="020B0604020202020204" pitchFamily="34" charset="0"/>
              </a:rPr>
              <a:t>The gender pay gap differs from equal pay as it is concerned with the differences in the average pay between men and women over a period of time no matter what their role is.</a:t>
            </a:r>
          </a:p>
          <a:p>
            <a:pPr marL="342900" indent="-342900">
              <a:lnSpc>
                <a:spcPct val="107000"/>
              </a:lnSpc>
              <a:spcAft>
                <a:spcPts val="800"/>
              </a:spcAft>
              <a:buFont typeface="Arial" panose="020B0604020202020204" pitchFamily="34" charset="0"/>
              <a:buChar char="•"/>
            </a:pPr>
            <a:r>
              <a:rPr lang="en-GB" sz="2000" dirty="0">
                <a:effectLst/>
                <a:latin typeface="Arial" panose="020B0604020202020204" pitchFamily="34" charset="0"/>
                <a:ea typeface="Calibri" panose="020F0502020204030204" pitchFamily="34" charset="0"/>
                <a:cs typeface="Arial" panose="020B0604020202020204" pitchFamily="34" charset="0"/>
              </a:rPr>
              <a:t>Gender pay gap analysis does not look at whether there are differences in pay for men and women in equivalent posts. Neither does it take into consideration the differences in the numbers of people in each role.  Therefore, results will be affected by differences in the gender composition of different professional groups and job grades.</a:t>
            </a:r>
          </a:p>
          <a:p>
            <a:pPr marL="342900" indent="-342900">
              <a:lnSpc>
                <a:spcPct val="107000"/>
              </a:lnSpc>
              <a:spcAft>
                <a:spcPts val="800"/>
              </a:spcAft>
              <a:buFont typeface="Arial" panose="020B0604020202020204" pitchFamily="34" charset="0"/>
              <a:buChar char="•"/>
            </a:pPr>
            <a:r>
              <a:rPr lang="en-GB" sz="2000" dirty="0">
                <a:effectLst/>
                <a:latin typeface="Arial" panose="020B0604020202020204" pitchFamily="34" charset="0"/>
                <a:ea typeface="Calibri" panose="020F0502020204030204" pitchFamily="34" charset="0"/>
                <a:cs typeface="Arial" panose="020B0604020202020204" pitchFamily="34" charset="0"/>
              </a:rPr>
              <a:t>The national NHS terms and conditions ‘Agenda for Change’ pay system introduced in October 2004 ensures that pay in the NHS is consistent with the requirements of equal pay law.  84.2% (219 colleagues) of the workforce are employed on Agenda for Change terms and conditions, with pay bands ranging from band 4 (lowest) to band 9.  </a:t>
            </a:r>
          </a:p>
          <a:p>
            <a:pPr marL="342900" indent="-342900">
              <a:lnSpc>
                <a:spcPct val="107000"/>
              </a:lnSpc>
              <a:spcAft>
                <a:spcPts val="800"/>
              </a:spcAft>
              <a:buFont typeface="Arial" panose="020B0604020202020204" pitchFamily="34" charset="0"/>
              <a:buChar char="•"/>
            </a:pPr>
            <a:r>
              <a:rPr lang="en-GB" sz="2000" dirty="0">
                <a:effectLst/>
                <a:latin typeface="Arial" panose="020B0604020202020204" pitchFamily="34" charset="0"/>
                <a:ea typeface="Calibri" panose="020F0502020204030204" pitchFamily="34" charset="0"/>
                <a:cs typeface="Arial" panose="020B0604020202020204" pitchFamily="34" charset="0"/>
              </a:rPr>
              <a:t>Beyond Band 9, the framework for the remuneration of Very Senior Managers (VSM) is set by the Department of Health, through the VSM Pay Framework.  In Frimley CCG the remaining 15.8% (41 colleagues) of the workforce is covered by either the NHS Very Senior Managers contract, or local terms and conditions developed for Clinical Leads which also adhere to the principles of equal pay.</a:t>
            </a:r>
          </a:p>
        </p:txBody>
      </p:sp>
    </p:spTree>
    <p:extLst>
      <p:ext uri="{BB962C8B-B14F-4D97-AF65-F5344CB8AC3E}">
        <p14:creationId xmlns:p14="http://schemas.microsoft.com/office/powerpoint/2010/main" val="2919845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C46F67B6-FB53-F05E-5D51-8DE444F16D53}"/>
              </a:ext>
            </a:extLst>
          </p:cNvPr>
          <p:cNvSpPr txBox="1"/>
          <p:nvPr/>
        </p:nvSpPr>
        <p:spPr>
          <a:xfrm>
            <a:off x="1028700" y="647700"/>
            <a:ext cx="14516100" cy="646331"/>
          </a:xfrm>
          <a:prstGeom prst="rect">
            <a:avLst/>
          </a:prstGeom>
          <a:noFill/>
        </p:spPr>
        <p:txBody>
          <a:bodyPr wrap="square" rtlCol="0">
            <a:spAutoFit/>
          </a:bodyPr>
          <a:lstStyle/>
          <a:p>
            <a:r>
              <a:rPr lang="en-GB" sz="3600" b="1" dirty="0">
                <a:solidFill>
                  <a:srgbClr val="0070C0"/>
                </a:solidFill>
                <a:latin typeface="Arial" panose="020B0604020202020204" pitchFamily="34" charset="0"/>
                <a:cs typeface="Arial" panose="020B0604020202020204" pitchFamily="34" charset="0"/>
              </a:rPr>
              <a:t>Frimley CCG’s Gender Pay Gap 2022  </a:t>
            </a:r>
            <a:r>
              <a:rPr lang="en-GB" dirty="0"/>
              <a:t> </a:t>
            </a:r>
          </a:p>
        </p:txBody>
      </p:sp>
      <p:sp>
        <p:nvSpPr>
          <p:cNvPr id="3" name="TextBox 2">
            <a:extLst>
              <a:ext uri="{FF2B5EF4-FFF2-40B4-BE49-F238E27FC236}">
                <a16:creationId xmlns:a16="http://schemas.microsoft.com/office/drawing/2014/main" id="{35B77B33-D5B2-F09D-7D6E-7CB2DFB93629}"/>
              </a:ext>
            </a:extLst>
          </p:cNvPr>
          <p:cNvSpPr txBox="1"/>
          <p:nvPr/>
        </p:nvSpPr>
        <p:spPr>
          <a:xfrm>
            <a:off x="1219200" y="1866900"/>
            <a:ext cx="15925800" cy="3215945"/>
          </a:xfrm>
          <a:prstGeom prst="rect">
            <a:avLst/>
          </a:prstGeom>
          <a:noFill/>
        </p:spPr>
        <p:txBody>
          <a:bodyPr wrap="square" rtlCol="0">
            <a:spAutoFit/>
          </a:bodyPr>
          <a:lstStyle/>
          <a:p>
            <a:pPr>
              <a:lnSpc>
                <a:spcPct val="107000"/>
              </a:lnSpc>
              <a:spcAft>
                <a:spcPts val="800"/>
              </a:spcAft>
            </a:pPr>
            <a:r>
              <a:rPr lang="en-GB" sz="2000" dirty="0">
                <a:effectLst/>
                <a:latin typeface="Arial" panose="020B0604020202020204" pitchFamily="34" charset="0"/>
                <a:ea typeface="Calibri" panose="020F0502020204030204" pitchFamily="34" charset="0"/>
                <a:cs typeface="Arial" panose="020B0604020202020204" pitchFamily="34" charset="0"/>
              </a:rPr>
              <a:t>This was Frimley CCG’s first and final Gender Pay Gap Report.  Frimley CCG was established on 1st April 2021 and this data was collected on 31st March 2022 (the snapshot date) for the reporting period 2022/23.</a:t>
            </a:r>
          </a:p>
          <a:p>
            <a:pPr>
              <a:lnSpc>
                <a:spcPct val="107000"/>
              </a:lnSpc>
              <a:spcAft>
                <a:spcPts val="800"/>
              </a:spcAft>
            </a:pPr>
            <a:endParaRPr lang="en-GB" sz="2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2000" dirty="0">
                <a:effectLst/>
                <a:latin typeface="Arial" panose="020B0604020202020204" pitchFamily="34" charset="0"/>
                <a:ea typeface="Calibri" panose="020F0502020204030204" pitchFamily="34" charset="0"/>
                <a:cs typeface="Arial" panose="020B0604020202020204" pitchFamily="34" charset="0"/>
              </a:rPr>
              <a:t>On 1st July 2022 NHS Frimley ICB was established.  The next report will be for NHS Frimley ICB based on a snapshot date of 31st March 2023.   This will be the first report for NHS Frimley ICB. </a:t>
            </a:r>
          </a:p>
          <a:p>
            <a:pPr>
              <a:lnSpc>
                <a:spcPct val="107000"/>
              </a:lnSpc>
              <a:spcAft>
                <a:spcPts val="800"/>
              </a:spcAft>
            </a:pPr>
            <a:endParaRPr lang="en-GB" sz="2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2000" dirty="0">
                <a:effectLst/>
                <a:latin typeface="Arial" panose="020B0604020202020204" pitchFamily="34" charset="0"/>
                <a:ea typeface="Calibri" panose="020F0502020204030204" pitchFamily="34" charset="0"/>
                <a:cs typeface="Arial" panose="020B0604020202020204" pitchFamily="34" charset="0"/>
              </a:rPr>
              <a:t>On 31st March 2022 the workforce consisted of 205 women (79%) and 55 men (21%) 260 in total.</a:t>
            </a:r>
          </a:p>
          <a:p>
            <a:pPr>
              <a:lnSpc>
                <a:spcPct val="107000"/>
              </a:lnSpc>
              <a:spcAft>
                <a:spcPts val="800"/>
              </a:spcAft>
            </a:pPr>
            <a:endParaRPr lang="en-GB" sz="20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76FE74A7-D024-2504-ABCE-019A4EC00967}"/>
              </a:ext>
            </a:extLst>
          </p:cNvPr>
          <p:cNvPicPr>
            <a:picLocks noChangeAspect="1"/>
          </p:cNvPicPr>
          <p:nvPr/>
        </p:nvPicPr>
        <p:blipFill>
          <a:blip r:embed="rId4"/>
          <a:stretch>
            <a:fillRect/>
          </a:stretch>
        </p:blipFill>
        <p:spPr>
          <a:xfrm>
            <a:off x="1362270" y="4915682"/>
            <a:ext cx="4285859" cy="810838"/>
          </a:xfrm>
          <a:prstGeom prst="rect">
            <a:avLst/>
          </a:prstGeom>
        </p:spPr>
      </p:pic>
      <p:sp>
        <p:nvSpPr>
          <p:cNvPr id="13" name="TextBox 12">
            <a:extLst>
              <a:ext uri="{FF2B5EF4-FFF2-40B4-BE49-F238E27FC236}">
                <a16:creationId xmlns:a16="http://schemas.microsoft.com/office/drawing/2014/main" id="{1DA1567E-6097-503A-2B09-4A24713481A1}"/>
              </a:ext>
            </a:extLst>
          </p:cNvPr>
          <p:cNvSpPr txBox="1"/>
          <p:nvPr/>
        </p:nvSpPr>
        <p:spPr>
          <a:xfrm>
            <a:off x="1219200" y="6134100"/>
            <a:ext cx="15864841" cy="1631216"/>
          </a:xfrm>
          <a:prstGeom prst="rect">
            <a:avLst/>
          </a:prstGeom>
          <a:noFill/>
        </p:spPr>
        <p:txBody>
          <a:bodyPr wrap="square">
            <a:spAutoFit/>
          </a:bodyPr>
          <a:lstStyle/>
          <a:p>
            <a:r>
              <a:rPr lang="en-GB" sz="2000" dirty="0">
                <a:latin typeface="Arial" panose="020B0604020202020204" pitchFamily="34" charset="0"/>
                <a:cs typeface="Arial" panose="020B0604020202020204" pitchFamily="34" charset="0"/>
              </a:rPr>
              <a:t>In common with the NHS as a whole, the workforce was predominately female.  Given 79% of the CCG’s colleagues were women, it was also the case that women outnumbered men in every quartile. </a:t>
            </a:r>
          </a:p>
          <a:p>
            <a:endParaRPr lang="en-GB"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The NHS workforce (circa 1.3 million staff) is made up of 77% women and 23% men.  The female composition of the Frimley CCG workforce was higher than the composition of the overall NHS workforce and lower in respect of men.  </a:t>
            </a:r>
          </a:p>
        </p:txBody>
      </p:sp>
    </p:spTree>
    <p:extLst>
      <p:ext uri="{BB962C8B-B14F-4D97-AF65-F5344CB8AC3E}">
        <p14:creationId xmlns:p14="http://schemas.microsoft.com/office/powerpoint/2010/main" val="11012929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C46F67B6-FB53-F05E-5D51-8DE444F16D53}"/>
              </a:ext>
            </a:extLst>
          </p:cNvPr>
          <p:cNvSpPr txBox="1"/>
          <p:nvPr/>
        </p:nvSpPr>
        <p:spPr>
          <a:xfrm>
            <a:off x="1028700" y="647700"/>
            <a:ext cx="14516100" cy="646331"/>
          </a:xfrm>
          <a:prstGeom prst="rect">
            <a:avLst/>
          </a:prstGeom>
          <a:noFill/>
        </p:spPr>
        <p:txBody>
          <a:bodyPr wrap="square" rtlCol="0">
            <a:spAutoFit/>
          </a:bodyPr>
          <a:lstStyle/>
          <a:p>
            <a:r>
              <a:rPr lang="en-GB" sz="3600" b="1" dirty="0">
                <a:solidFill>
                  <a:srgbClr val="0070C0"/>
                </a:solidFill>
                <a:latin typeface="Arial" panose="020B0604020202020204" pitchFamily="34" charset="0"/>
                <a:cs typeface="Arial" panose="020B0604020202020204" pitchFamily="34" charset="0"/>
              </a:rPr>
              <a:t>Frimley CCG’s Gender Pay Gap 2022  </a:t>
            </a:r>
            <a:r>
              <a:rPr lang="en-GB" dirty="0"/>
              <a:t> </a:t>
            </a:r>
          </a:p>
        </p:txBody>
      </p:sp>
      <p:sp>
        <p:nvSpPr>
          <p:cNvPr id="3" name="TextBox 2">
            <a:extLst>
              <a:ext uri="{FF2B5EF4-FFF2-40B4-BE49-F238E27FC236}">
                <a16:creationId xmlns:a16="http://schemas.microsoft.com/office/drawing/2014/main" id="{35B77B33-D5B2-F09D-7D6E-7CB2DFB93629}"/>
              </a:ext>
            </a:extLst>
          </p:cNvPr>
          <p:cNvSpPr txBox="1"/>
          <p:nvPr/>
        </p:nvSpPr>
        <p:spPr>
          <a:xfrm>
            <a:off x="1219200" y="1866900"/>
            <a:ext cx="15925800" cy="5009448"/>
          </a:xfrm>
          <a:prstGeom prst="rect">
            <a:avLst/>
          </a:prstGeom>
          <a:noFill/>
        </p:spPr>
        <p:txBody>
          <a:bodyPr wrap="square" rtlCol="0">
            <a:spAutoFit/>
          </a:bodyPr>
          <a:lstStyle/>
          <a:p>
            <a:pPr>
              <a:lnSpc>
                <a:spcPct val="107000"/>
              </a:lnSpc>
              <a:spcAft>
                <a:spcPts val="800"/>
              </a:spcAft>
            </a:pPr>
            <a:r>
              <a:rPr lang="en-GB"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A summary of Frimley CCG’s Gender Pay Gap is provided below. </a:t>
            </a:r>
          </a:p>
          <a:p>
            <a:pPr>
              <a:lnSpc>
                <a:spcPct val="107000"/>
              </a:lnSpc>
              <a:spcAft>
                <a:spcPts val="800"/>
              </a:spcAft>
            </a:pPr>
            <a:endParaRPr lang="en-GB" sz="20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2000" b="1" dirty="0">
                <a:latin typeface="Arial" panose="020B0604020202020204" pitchFamily="34" charset="0"/>
                <a:ea typeface="Calibri" panose="020F0502020204030204" pitchFamily="34" charset="0"/>
                <a:cs typeface="Arial" panose="020B0604020202020204" pitchFamily="34" charset="0"/>
              </a:rPr>
              <a:t>Frimley CCG recognises that it had a gender pay gap. </a:t>
            </a:r>
          </a:p>
          <a:p>
            <a:pPr>
              <a:lnSpc>
                <a:spcPct val="107000"/>
              </a:lnSpc>
              <a:spcAft>
                <a:spcPts val="800"/>
              </a:spcAft>
            </a:pPr>
            <a:r>
              <a:rPr lang="en-GB" sz="2000" dirty="0">
                <a:latin typeface="Arial" panose="020B0604020202020204" pitchFamily="34" charset="0"/>
                <a:ea typeface="Calibri" panose="020F0502020204030204" pitchFamily="34" charset="0"/>
                <a:cs typeface="Arial" panose="020B0604020202020204" pitchFamily="34" charset="0"/>
              </a:rPr>
              <a:t>Based on the Government’s calculation methodology, the CCG had a </a:t>
            </a:r>
            <a:r>
              <a:rPr lang="en-GB" sz="2000" b="1" dirty="0">
                <a:solidFill>
                  <a:srgbClr val="00B050"/>
                </a:solidFill>
                <a:latin typeface="Arial" panose="020B0604020202020204" pitchFamily="34" charset="0"/>
                <a:ea typeface="Calibri" panose="020F0502020204030204" pitchFamily="34" charset="0"/>
                <a:cs typeface="Arial" panose="020B0604020202020204" pitchFamily="34" charset="0"/>
              </a:rPr>
              <a:t>mean</a:t>
            </a:r>
            <a:r>
              <a:rPr lang="en-GB" sz="2000" dirty="0">
                <a:latin typeface="Arial" panose="020B0604020202020204" pitchFamily="34" charset="0"/>
                <a:ea typeface="Calibri" panose="020F0502020204030204" pitchFamily="34" charset="0"/>
                <a:cs typeface="Arial" panose="020B0604020202020204" pitchFamily="34" charset="0"/>
              </a:rPr>
              <a:t> gender pay gap of </a:t>
            </a:r>
            <a:r>
              <a:rPr lang="en-GB" sz="2000" b="1" dirty="0">
                <a:solidFill>
                  <a:srgbClr val="00B050"/>
                </a:solidFill>
                <a:latin typeface="Arial" panose="020B0604020202020204" pitchFamily="34" charset="0"/>
                <a:ea typeface="Calibri" panose="020F0502020204030204" pitchFamily="34" charset="0"/>
                <a:cs typeface="Arial" panose="020B0604020202020204" pitchFamily="34" charset="0"/>
              </a:rPr>
              <a:t>15.02%</a:t>
            </a:r>
            <a:r>
              <a:rPr lang="en-GB" sz="2000" dirty="0">
                <a:latin typeface="Arial" panose="020B0604020202020204" pitchFamily="34" charset="0"/>
                <a:ea typeface="Calibri" panose="020F0502020204030204" pitchFamily="34" charset="0"/>
                <a:cs typeface="Arial" panose="020B0604020202020204" pitchFamily="34" charset="0"/>
              </a:rPr>
              <a:t> and a </a:t>
            </a:r>
            <a:r>
              <a:rPr lang="en-GB" sz="2000" b="1" dirty="0">
                <a:solidFill>
                  <a:schemeClr val="accent6">
                    <a:lumMod val="75000"/>
                  </a:schemeClr>
                </a:solidFill>
                <a:latin typeface="Arial" panose="020B0604020202020204" pitchFamily="34" charset="0"/>
                <a:ea typeface="Calibri" panose="020F0502020204030204" pitchFamily="34" charset="0"/>
                <a:cs typeface="Arial" panose="020B0604020202020204" pitchFamily="34" charset="0"/>
              </a:rPr>
              <a:t>median</a:t>
            </a:r>
            <a:r>
              <a:rPr lang="en-GB" sz="2000" dirty="0">
                <a:latin typeface="Arial" panose="020B0604020202020204" pitchFamily="34" charset="0"/>
                <a:ea typeface="Calibri" panose="020F0502020204030204" pitchFamily="34" charset="0"/>
                <a:cs typeface="Arial" panose="020B0604020202020204" pitchFamily="34" charset="0"/>
              </a:rPr>
              <a:t> gender pay gap of </a:t>
            </a:r>
            <a:r>
              <a:rPr lang="en-GB" sz="2000" b="1" dirty="0">
                <a:solidFill>
                  <a:schemeClr val="accent6">
                    <a:lumMod val="75000"/>
                  </a:schemeClr>
                </a:solidFill>
                <a:latin typeface="Arial" panose="020B0604020202020204" pitchFamily="34" charset="0"/>
                <a:ea typeface="Calibri" panose="020F0502020204030204" pitchFamily="34" charset="0"/>
                <a:cs typeface="Arial" panose="020B0604020202020204" pitchFamily="34" charset="0"/>
              </a:rPr>
              <a:t>25.42%.  </a:t>
            </a:r>
          </a:p>
          <a:p>
            <a:pPr>
              <a:lnSpc>
                <a:spcPct val="107000"/>
              </a:lnSpc>
              <a:spcAft>
                <a:spcPts val="800"/>
              </a:spcAft>
            </a:pPr>
            <a:r>
              <a:rPr lang="en-GB" sz="2000" dirty="0">
                <a:latin typeface="Arial" panose="020B0604020202020204" pitchFamily="34" charset="0"/>
                <a:ea typeface="Calibri" panose="020F0502020204030204" pitchFamily="34" charset="0"/>
                <a:cs typeface="Arial" panose="020B0604020202020204" pitchFamily="34" charset="0"/>
              </a:rPr>
              <a:t>This means that the average male salary (mean or median) was higher than the average female salary.  </a:t>
            </a:r>
          </a:p>
          <a:p>
            <a:pPr>
              <a:lnSpc>
                <a:spcPct val="107000"/>
              </a:lnSpc>
              <a:spcAft>
                <a:spcPts val="800"/>
              </a:spcAft>
            </a:pPr>
            <a:r>
              <a:rPr lang="en-GB" sz="2000" dirty="0">
                <a:latin typeface="Arial" panose="020B0604020202020204" pitchFamily="34" charset="0"/>
                <a:ea typeface="Calibri" panose="020F0502020204030204" pitchFamily="34" charset="0"/>
                <a:cs typeface="Arial" panose="020B0604020202020204" pitchFamily="34" charset="0"/>
              </a:rPr>
              <a:t>Women earnt 74.58 pence for every £1 that men earn when comparing median hourly pay.  Women’s median hourly pay was 25.42% lower than men’s. </a:t>
            </a:r>
          </a:p>
          <a:p>
            <a:pPr>
              <a:lnSpc>
                <a:spcPct val="107000"/>
              </a:lnSpc>
              <a:spcAft>
                <a:spcPts val="800"/>
              </a:spcAft>
            </a:pPr>
            <a:endParaRPr lang="en-GB" sz="20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20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20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2000" dirty="0">
              <a:effectLst/>
              <a:latin typeface="Arial" panose="020B0604020202020204" pitchFamily="34" charset="0"/>
              <a:ea typeface="Calibri" panose="020F0502020204030204" pitchFamily="34" charset="0"/>
              <a:cs typeface="Arial" panose="020B0604020202020204" pitchFamily="34" charset="0"/>
            </a:endParaRPr>
          </a:p>
        </p:txBody>
      </p:sp>
      <p:graphicFrame>
        <p:nvGraphicFramePr>
          <p:cNvPr id="18" name="Table 18">
            <a:extLst>
              <a:ext uri="{FF2B5EF4-FFF2-40B4-BE49-F238E27FC236}">
                <a16:creationId xmlns:a16="http://schemas.microsoft.com/office/drawing/2014/main" id="{34F0E45F-9F11-57C1-25C3-0160A5046241}"/>
              </a:ext>
            </a:extLst>
          </p:cNvPr>
          <p:cNvGraphicFramePr>
            <a:graphicFrameLocks noGrp="1"/>
          </p:cNvGraphicFramePr>
          <p:nvPr>
            <p:extLst>
              <p:ext uri="{D42A27DB-BD31-4B8C-83A1-F6EECF244321}">
                <p14:modId xmlns:p14="http://schemas.microsoft.com/office/powerpoint/2010/main" val="2898100629"/>
              </p:ext>
            </p:extLst>
          </p:nvPr>
        </p:nvGraphicFramePr>
        <p:xfrm>
          <a:off x="1219200" y="5181305"/>
          <a:ext cx="8839200" cy="1889760"/>
        </p:xfrm>
        <a:graphic>
          <a:graphicData uri="http://schemas.openxmlformats.org/drawingml/2006/table">
            <a:tbl>
              <a:tblPr firstRow="1" bandRow="1">
                <a:tableStyleId>{5C22544A-7EE6-4342-B048-85BDC9FD1C3A}</a:tableStyleId>
              </a:tblPr>
              <a:tblGrid>
                <a:gridCol w="6324600">
                  <a:extLst>
                    <a:ext uri="{9D8B030D-6E8A-4147-A177-3AD203B41FA5}">
                      <a16:colId xmlns:a16="http://schemas.microsoft.com/office/drawing/2014/main" val="46194866"/>
                    </a:ext>
                  </a:extLst>
                </a:gridCol>
                <a:gridCol w="2514600">
                  <a:extLst>
                    <a:ext uri="{9D8B030D-6E8A-4147-A177-3AD203B41FA5}">
                      <a16:colId xmlns:a16="http://schemas.microsoft.com/office/drawing/2014/main" val="1293233114"/>
                    </a:ext>
                  </a:extLst>
                </a:gridCol>
              </a:tblGrid>
              <a:tr h="550577">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a:latin typeface="Arial" panose="020B0604020202020204" pitchFamily="34" charset="0"/>
                          <a:cs typeface="Arial" panose="020B0604020202020204" pitchFamily="34" charset="0"/>
                        </a:rPr>
                        <a:t>Women’s earnings were:</a:t>
                      </a:r>
                    </a:p>
                  </a:txBody>
                  <a:tcPr/>
                </a:tc>
                <a:extLst>
                  <a:ext uri="{0D108BD9-81ED-4DB2-BD59-A6C34878D82A}">
                    <a16:rowId xmlns:a16="http://schemas.microsoft.com/office/drawing/2014/main" val="384880550"/>
                  </a:ext>
                </a:extLst>
              </a:tr>
              <a:tr h="370840">
                <a:tc>
                  <a:txBody>
                    <a:bodyPr/>
                    <a:lstStyle/>
                    <a:p>
                      <a:r>
                        <a:rPr lang="en-GB" sz="2000" b="1" dirty="0">
                          <a:solidFill>
                            <a:srgbClr val="00B050"/>
                          </a:solidFill>
                          <a:latin typeface="Arial" panose="020B0604020202020204" pitchFamily="34" charset="0"/>
                          <a:cs typeface="Arial" panose="020B0604020202020204" pitchFamily="34" charset="0"/>
                        </a:rPr>
                        <a:t>Mean</a:t>
                      </a:r>
                      <a:r>
                        <a:rPr lang="en-GB" sz="2000" dirty="0">
                          <a:latin typeface="Arial" panose="020B0604020202020204" pitchFamily="34" charset="0"/>
                          <a:cs typeface="Arial" panose="020B0604020202020204" pitchFamily="34" charset="0"/>
                        </a:rPr>
                        <a:t> gender pay gap in hourly pay</a:t>
                      </a:r>
                    </a:p>
                  </a:txBody>
                  <a:tcPr/>
                </a:tc>
                <a:tc>
                  <a:txBody>
                    <a:bodyPr/>
                    <a:lstStyle/>
                    <a:p>
                      <a:r>
                        <a:rPr lang="en-GB" sz="2000" dirty="0">
                          <a:latin typeface="Arial" panose="020B0604020202020204" pitchFamily="34" charset="0"/>
                          <a:cs typeface="Arial" panose="020B0604020202020204" pitchFamily="34" charset="0"/>
                        </a:rPr>
                        <a:t>15.02% lower </a:t>
                      </a:r>
                    </a:p>
                  </a:txBody>
                  <a:tcPr/>
                </a:tc>
                <a:extLst>
                  <a:ext uri="{0D108BD9-81ED-4DB2-BD59-A6C34878D82A}">
                    <a16:rowId xmlns:a16="http://schemas.microsoft.com/office/drawing/2014/main" val="2561731193"/>
                  </a:ext>
                </a:extLst>
              </a:tr>
              <a:tr h="370840">
                <a:tc>
                  <a:txBody>
                    <a:bodyPr/>
                    <a:lstStyle/>
                    <a:p>
                      <a:r>
                        <a:rPr lang="en-GB" sz="2000" b="1" dirty="0">
                          <a:solidFill>
                            <a:schemeClr val="accent6">
                              <a:lumMod val="75000"/>
                            </a:schemeClr>
                          </a:solidFill>
                          <a:latin typeface="Arial" panose="020B0604020202020204" pitchFamily="34" charset="0"/>
                          <a:cs typeface="Arial" panose="020B0604020202020204" pitchFamily="34" charset="0"/>
                        </a:rPr>
                        <a:t>Median</a:t>
                      </a:r>
                      <a:r>
                        <a:rPr lang="en-GB" sz="2000" dirty="0">
                          <a:latin typeface="Arial" panose="020B0604020202020204" pitchFamily="34" charset="0"/>
                          <a:cs typeface="Arial" panose="020B0604020202020204" pitchFamily="34" charset="0"/>
                        </a:rPr>
                        <a:t> gender pay gap in hourly pay</a:t>
                      </a:r>
                    </a:p>
                  </a:txBody>
                  <a:tcPr/>
                </a:tc>
                <a:tc>
                  <a:txBody>
                    <a:bodyPr/>
                    <a:lstStyle/>
                    <a:p>
                      <a:r>
                        <a:rPr lang="en-GB" sz="2000" dirty="0">
                          <a:latin typeface="Arial" panose="020B0604020202020204" pitchFamily="34" charset="0"/>
                          <a:cs typeface="Arial" panose="020B0604020202020204" pitchFamily="34" charset="0"/>
                        </a:rPr>
                        <a:t>25.42% lower </a:t>
                      </a:r>
                    </a:p>
                  </a:txBody>
                  <a:tcPr/>
                </a:tc>
                <a:extLst>
                  <a:ext uri="{0D108BD9-81ED-4DB2-BD59-A6C34878D82A}">
                    <a16:rowId xmlns:a16="http://schemas.microsoft.com/office/drawing/2014/main" val="1926238112"/>
                  </a:ext>
                </a:extLst>
              </a:tr>
              <a:tr h="0">
                <a:tc>
                  <a:txBody>
                    <a:bodyPr/>
                    <a:lstStyle/>
                    <a:p>
                      <a:r>
                        <a:rPr lang="en-GB" sz="2000" dirty="0">
                          <a:latin typeface="Arial" panose="020B0604020202020204" pitchFamily="34" charset="0"/>
                          <a:cs typeface="Arial" panose="020B0604020202020204" pitchFamily="34" charset="0"/>
                        </a:rPr>
                        <a:t>Women earn 74.58 pence for every £1 earned by men </a:t>
                      </a:r>
                    </a:p>
                  </a:txBody>
                  <a:tcPr/>
                </a:tc>
                <a:tc>
                  <a:txBody>
                    <a:bodyPr/>
                    <a:lstStyle/>
                    <a:p>
                      <a:endParaRPr lang="en-GB"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66564731"/>
                  </a:ext>
                </a:extLst>
              </a:tr>
            </a:tbl>
          </a:graphicData>
        </a:graphic>
      </p:graphicFrame>
      <p:graphicFrame>
        <p:nvGraphicFramePr>
          <p:cNvPr id="19" name="Table 19">
            <a:extLst>
              <a:ext uri="{FF2B5EF4-FFF2-40B4-BE49-F238E27FC236}">
                <a16:creationId xmlns:a16="http://schemas.microsoft.com/office/drawing/2014/main" id="{9D92EF9E-6207-96EA-E2E1-38ABC49D50D9}"/>
              </a:ext>
            </a:extLst>
          </p:cNvPr>
          <p:cNvGraphicFramePr>
            <a:graphicFrameLocks noGrp="1"/>
          </p:cNvGraphicFramePr>
          <p:nvPr>
            <p:extLst>
              <p:ext uri="{D42A27DB-BD31-4B8C-83A1-F6EECF244321}">
                <p14:modId xmlns:p14="http://schemas.microsoft.com/office/powerpoint/2010/main" val="2557436217"/>
              </p:ext>
            </p:extLst>
          </p:nvPr>
        </p:nvGraphicFramePr>
        <p:xfrm>
          <a:off x="1219200" y="7204567"/>
          <a:ext cx="7162800" cy="198120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3854271606"/>
                    </a:ext>
                  </a:extLst>
                </a:gridCol>
                <a:gridCol w="1574800">
                  <a:extLst>
                    <a:ext uri="{9D8B030D-6E8A-4147-A177-3AD203B41FA5}">
                      <a16:colId xmlns:a16="http://schemas.microsoft.com/office/drawing/2014/main" val="632966770"/>
                    </a:ext>
                  </a:extLst>
                </a:gridCol>
                <a:gridCol w="1524000">
                  <a:extLst>
                    <a:ext uri="{9D8B030D-6E8A-4147-A177-3AD203B41FA5}">
                      <a16:colId xmlns:a16="http://schemas.microsoft.com/office/drawing/2014/main" val="1996953518"/>
                    </a:ext>
                  </a:extLst>
                </a:gridCol>
              </a:tblGrid>
              <a:tr h="370840">
                <a:tc>
                  <a:txBody>
                    <a:bodyPr/>
                    <a:lstStyle/>
                    <a:p>
                      <a:r>
                        <a:rPr lang="en-GB" sz="2000" dirty="0">
                          <a:latin typeface="Arial" panose="020B0604020202020204" pitchFamily="34" charset="0"/>
                          <a:cs typeface="Arial" panose="020B0604020202020204" pitchFamily="34" charset="0"/>
                        </a:rPr>
                        <a:t>Gender</a:t>
                      </a:r>
                    </a:p>
                  </a:txBody>
                  <a:tcPr/>
                </a:tc>
                <a:tc>
                  <a:txBody>
                    <a:bodyPr/>
                    <a:lstStyle/>
                    <a:p>
                      <a:r>
                        <a:rPr lang="en-GB" sz="2000" dirty="0">
                          <a:solidFill>
                            <a:srgbClr val="00B050"/>
                          </a:solidFill>
                          <a:latin typeface="Arial" panose="020B0604020202020204" pitchFamily="34" charset="0"/>
                          <a:cs typeface="Arial" panose="020B0604020202020204" pitchFamily="34" charset="0"/>
                        </a:rPr>
                        <a:t>Mean</a:t>
                      </a:r>
                    </a:p>
                  </a:txBody>
                  <a:tcPr/>
                </a:tc>
                <a:tc>
                  <a:txBody>
                    <a:bodyPr/>
                    <a:lstStyle/>
                    <a:p>
                      <a:r>
                        <a:rPr lang="en-GB" sz="2000" dirty="0">
                          <a:solidFill>
                            <a:schemeClr val="accent6">
                              <a:lumMod val="75000"/>
                            </a:schemeClr>
                          </a:solidFill>
                          <a:latin typeface="Arial" panose="020B0604020202020204" pitchFamily="34" charset="0"/>
                          <a:cs typeface="Arial" panose="020B0604020202020204" pitchFamily="34" charset="0"/>
                        </a:rPr>
                        <a:t>Median</a:t>
                      </a:r>
                    </a:p>
                  </a:txBody>
                  <a:tcPr/>
                </a:tc>
                <a:extLst>
                  <a:ext uri="{0D108BD9-81ED-4DB2-BD59-A6C34878D82A}">
                    <a16:rowId xmlns:a16="http://schemas.microsoft.com/office/drawing/2014/main" val="2209417594"/>
                  </a:ext>
                </a:extLst>
              </a:tr>
              <a:tr h="370840">
                <a:tc>
                  <a:txBody>
                    <a:bodyPr/>
                    <a:lstStyle/>
                    <a:p>
                      <a:r>
                        <a:rPr lang="en-GB" sz="2000" dirty="0">
                          <a:latin typeface="Arial" panose="020B0604020202020204" pitchFamily="34" charset="0"/>
                          <a:cs typeface="Arial" panose="020B0604020202020204" pitchFamily="34" charset="0"/>
                        </a:rPr>
                        <a:t>Male hourly rate</a:t>
                      </a:r>
                    </a:p>
                  </a:txBody>
                  <a:tcPr/>
                </a:tc>
                <a:tc>
                  <a:txBody>
                    <a:bodyPr/>
                    <a:lstStyle/>
                    <a:p>
                      <a:r>
                        <a:rPr lang="en-GB" sz="2000" dirty="0">
                          <a:latin typeface="Arial" panose="020B0604020202020204" pitchFamily="34" charset="0"/>
                          <a:cs typeface="Arial" panose="020B0604020202020204" pitchFamily="34" charset="0"/>
                        </a:rPr>
                        <a:t>£37.58</a:t>
                      </a:r>
                    </a:p>
                  </a:txBody>
                  <a:tcPr/>
                </a:tc>
                <a:tc>
                  <a:txBody>
                    <a:bodyPr/>
                    <a:lstStyle/>
                    <a:p>
                      <a:r>
                        <a:rPr lang="en-GB" sz="2000" dirty="0">
                          <a:latin typeface="Arial" panose="020B0604020202020204" pitchFamily="34" charset="0"/>
                          <a:cs typeface="Arial" panose="020B0604020202020204" pitchFamily="34" charset="0"/>
                        </a:rPr>
                        <a:t>£33.58</a:t>
                      </a:r>
                    </a:p>
                  </a:txBody>
                  <a:tcPr/>
                </a:tc>
                <a:extLst>
                  <a:ext uri="{0D108BD9-81ED-4DB2-BD59-A6C34878D82A}">
                    <a16:rowId xmlns:a16="http://schemas.microsoft.com/office/drawing/2014/main" val="2762699941"/>
                  </a:ext>
                </a:extLst>
              </a:tr>
              <a:tr h="370840">
                <a:tc>
                  <a:txBody>
                    <a:bodyPr/>
                    <a:lstStyle/>
                    <a:p>
                      <a:r>
                        <a:rPr lang="en-GB" sz="2000" dirty="0">
                          <a:latin typeface="Arial" panose="020B0604020202020204" pitchFamily="34" charset="0"/>
                          <a:cs typeface="Arial" panose="020B0604020202020204" pitchFamily="34" charset="0"/>
                        </a:rPr>
                        <a:t>Female hourly rate</a:t>
                      </a:r>
                    </a:p>
                  </a:txBody>
                  <a:tcPr/>
                </a:tc>
                <a:tc>
                  <a:txBody>
                    <a:bodyPr/>
                    <a:lstStyle/>
                    <a:p>
                      <a:r>
                        <a:rPr lang="en-GB" sz="2000" dirty="0">
                          <a:latin typeface="Arial" panose="020B0604020202020204" pitchFamily="34" charset="0"/>
                          <a:cs typeface="Arial" panose="020B0604020202020204" pitchFamily="34" charset="0"/>
                        </a:rPr>
                        <a:t>£31.93</a:t>
                      </a:r>
                    </a:p>
                  </a:txBody>
                  <a:tcPr/>
                </a:tc>
                <a:tc>
                  <a:txBody>
                    <a:bodyPr/>
                    <a:lstStyle/>
                    <a:p>
                      <a:r>
                        <a:rPr lang="en-GB" sz="2000" dirty="0">
                          <a:latin typeface="Arial" panose="020B0604020202020204" pitchFamily="34" charset="0"/>
                          <a:cs typeface="Arial" panose="020B0604020202020204" pitchFamily="34" charset="0"/>
                        </a:rPr>
                        <a:t>£25.04</a:t>
                      </a:r>
                    </a:p>
                  </a:txBody>
                  <a:tcPr/>
                </a:tc>
                <a:extLst>
                  <a:ext uri="{0D108BD9-81ED-4DB2-BD59-A6C34878D82A}">
                    <a16:rowId xmlns:a16="http://schemas.microsoft.com/office/drawing/2014/main" val="3394369716"/>
                  </a:ext>
                </a:extLst>
              </a:tr>
              <a:tr h="370840">
                <a:tc>
                  <a:txBody>
                    <a:bodyPr/>
                    <a:lstStyle/>
                    <a:p>
                      <a:r>
                        <a:rPr lang="en-GB" sz="2000" dirty="0">
                          <a:latin typeface="Arial" panose="020B0604020202020204" pitchFamily="34" charset="0"/>
                          <a:cs typeface="Arial" panose="020B0604020202020204" pitchFamily="34" charset="0"/>
                        </a:rPr>
                        <a:t>Difference (hourly rate)</a:t>
                      </a:r>
                    </a:p>
                  </a:txBody>
                  <a:tcPr/>
                </a:tc>
                <a:tc>
                  <a:txBody>
                    <a:bodyPr/>
                    <a:lstStyle/>
                    <a:p>
                      <a:r>
                        <a:rPr lang="en-GB" sz="2000" dirty="0">
                          <a:latin typeface="Arial" panose="020B0604020202020204" pitchFamily="34" charset="0"/>
                          <a:cs typeface="Arial" panose="020B0604020202020204" pitchFamily="34" charset="0"/>
                        </a:rPr>
                        <a:t>£5.64</a:t>
                      </a:r>
                    </a:p>
                  </a:txBody>
                  <a:tcPr/>
                </a:tc>
                <a:tc>
                  <a:txBody>
                    <a:bodyPr/>
                    <a:lstStyle/>
                    <a:p>
                      <a:r>
                        <a:rPr lang="en-GB" sz="2000" dirty="0">
                          <a:latin typeface="Arial" panose="020B0604020202020204" pitchFamily="34" charset="0"/>
                          <a:cs typeface="Arial" panose="020B0604020202020204" pitchFamily="34" charset="0"/>
                        </a:rPr>
                        <a:t>£8.53</a:t>
                      </a:r>
                    </a:p>
                  </a:txBody>
                  <a:tcPr/>
                </a:tc>
                <a:extLst>
                  <a:ext uri="{0D108BD9-81ED-4DB2-BD59-A6C34878D82A}">
                    <a16:rowId xmlns:a16="http://schemas.microsoft.com/office/drawing/2014/main" val="1138292338"/>
                  </a:ext>
                </a:extLst>
              </a:tr>
              <a:tr h="370840">
                <a:tc>
                  <a:txBody>
                    <a:bodyPr/>
                    <a:lstStyle/>
                    <a:p>
                      <a:r>
                        <a:rPr lang="en-GB" sz="2000" dirty="0">
                          <a:latin typeface="Arial" panose="020B0604020202020204" pitchFamily="34" charset="0"/>
                          <a:cs typeface="Arial" panose="020B0604020202020204" pitchFamily="34" charset="0"/>
                        </a:rPr>
                        <a:t>Pay Gap %</a:t>
                      </a:r>
                    </a:p>
                  </a:txBody>
                  <a:tcPr/>
                </a:tc>
                <a:tc>
                  <a:txBody>
                    <a:bodyPr/>
                    <a:lstStyle/>
                    <a:p>
                      <a:r>
                        <a:rPr lang="en-GB" sz="2000" dirty="0">
                          <a:latin typeface="Arial" panose="020B0604020202020204" pitchFamily="34" charset="0"/>
                          <a:cs typeface="Arial" panose="020B0604020202020204" pitchFamily="34" charset="0"/>
                        </a:rPr>
                        <a:t>15.02%</a:t>
                      </a:r>
                    </a:p>
                  </a:txBody>
                  <a:tcPr/>
                </a:tc>
                <a:tc>
                  <a:txBody>
                    <a:bodyPr/>
                    <a:lstStyle/>
                    <a:p>
                      <a:r>
                        <a:rPr lang="en-GB" sz="2000" dirty="0">
                          <a:latin typeface="Arial" panose="020B0604020202020204" pitchFamily="34" charset="0"/>
                          <a:cs typeface="Arial" panose="020B0604020202020204" pitchFamily="34" charset="0"/>
                        </a:rPr>
                        <a:t>25.42%</a:t>
                      </a:r>
                    </a:p>
                  </a:txBody>
                  <a:tcPr/>
                </a:tc>
                <a:extLst>
                  <a:ext uri="{0D108BD9-81ED-4DB2-BD59-A6C34878D82A}">
                    <a16:rowId xmlns:a16="http://schemas.microsoft.com/office/drawing/2014/main" val="1377472043"/>
                  </a:ext>
                </a:extLst>
              </a:tr>
            </a:tbl>
          </a:graphicData>
        </a:graphic>
      </p:graphicFrame>
      <p:sp>
        <p:nvSpPr>
          <p:cNvPr id="9" name="TextBox 8">
            <a:extLst>
              <a:ext uri="{FF2B5EF4-FFF2-40B4-BE49-F238E27FC236}">
                <a16:creationId xmlns:a16="http://schemas.microsoft.com/office/drawing/2014/main" id="{49C5FE54-B209-4787-9095-238B400C2E48}"/>
              </a:ext>
            </a:extLst>
          </p:cNvPr>
          <p:cNvSpPr txBox="1"/>
          <p:nvPr/>
        </p:nvSpPr>
        <p:spPr>
          <a:xfrm>
            <a:off x="10668000" y="5372100"/>
            <a:ext cx="6400800" cy="3505200"/>
          </a:xfrm>
          <a:prstGeom prst="rect">
            <a:avLst/>
          </a:prstGeom>
          <a:noFill/>
        </p:spPr>
        <p:txBody>
          <a:bodyPr wrap="square" rtlCol="0">
            <a:spAutoFit/>
          </a:bodyPr>
          <a:lstStyle/>
          <a:p>
            <a:endParaRPr lang="en-GB" dirty="0"/>
          </a:p>
        </p:txBody>
      </p:sp>
      <p:sp>
        <p:nvSpPr>
          <p:cNvPr id="12" name="TextBox 11">
            <a:extLst>
              <a:ext uri="{FF2B5EF4-FFF2-40B4-BE49-F238E27FC236}">
                <a16:creationId xmlns:a16="http://schemas.microsoft.com/office/drawing/2014/main" id="{A295E3C7-27C7-0C0B-63A5-30239CAE125A}"/>
              </a:ext>
            </a:extLst>
          </p:cNvPr>
          <p:cNvSpPr txBox="1"/>
          <p:nvPr/>
        </p:nvSpPr>
        <p:spPr>
          <a:xfrm>
            <a:off x="10439400" y="5667892"/>
            <a:ext cx="6705600" cy="2554545"/>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In this case, the median is higher than the mean, which could indicate the data set is skewed by very low earners, but there may well be other reasons and we haven’t done a deep dive for this report to analyse the data to validate this.  We have acknowledged in the report, on the next slide, that women are over represented in the bottom 2 quartiles so this will be a contributing factor, but not the full answer. </a:t>
            </a:r>
          </a:p>
        </p:txBody>
      </p:sp>
    </p:spTree>
    <p:extLst>
      <p:ext uri="{BB962C8B-B14F-4D97-AF65-F5344CB8AC3E}">
        <p14:creationId xmlns:p14="http://schemas.microsoft.com/office/powerpoint/2010/main" val="3868666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C46F67B6-FB53-F05E-5D51-8DE444F16D53}"/>
              </a:ext>
            </a:extLst>
          </p:cNvPr>
          <p:cNvSpPr txBox="1"/>
          <p:nvPr/>
        </p:nvSpPr>
        <p:spPr>
          <a:xfrm>
            <a:off x="1028700" y="647700"/>
            <a:ext cx="14516100" cy="646331"/>
          </a:xfrm>
          <a:prstGeom prst="rect">
            <a:avLst/>
          </a:prstGeom>
          <a:noFill/>
        </p:spPr>
        <p:txBody>
          <a:bodyPr wrap="square" rtlCol="0">
            <a:spAutoFit/>
          </a:bodyPr>
          <a:lstStyle/>
          <a:p>
            <a:r>
              <a:rPr lang="en-GB" sz="3600" b="1" dirty="0">
                <a:solidFill>
                  <a:srgbClr val="0070C0"/>
                </a:solidFill>
                <a:latin typeface="Arial" panose="020B0604020202020204" pitchFamily="34" charset="0"/>
                <a:cs typeface="Arial" panose="020B0604020202020204" pitchFamily="34" charset="0"/>
              </a:rPr>
              <a:t>Frimley CCG’s Gender Pay Gap 2022  </a:t>
            </a:r>
            <a:r>
              <a:rPr lang="en-GB" dirty="0"/>
              <a:t> </a:t>
            </a:r>
          </a:p>
        </p:txBody>
      </p:sp>
      <p:sp>
        <p:nvSpPr>
          <p:cNvPr id="3" name="TextBox 2">
            <a:extLst>
              <a:ext uri="{FF2B5EF4-FFF2-40B4-BE49-F238E27FC236}">
                <a16:creationId xmlns:a16="http://schemas.microsoft.com/office/drawing/2014/main" id="{35B77B33-D5B2-F09D-7D6E-7CB2DFB93629}"/>
              </a:ext>
            </a:extLst>
          </p:cNvPr>
          <p:cNvSpPr txBox="1"/>
          <p:nvPr/>
        </p:nvSpPr>
        <p:spPr>
          <a:xfrm>
            <a:off x="1219200" y="1611510"/>
            <a:ext cx="15925800" cy="2952475"/>
          </a:xfrm>
          <a:prstGeom prst="rect">
            <a:avLst/>
          </a:prstGeom>
          <a:noFill/>
        </p:spPr>
        <p:txBody>
          <a:bodyPr wrap="square" rtlCol="0">
            <a:spAutoFit/>
          </a:bodyPr>
          <a:lstStyle/>
          <a:p>
            <a:pPr>
              <a:lnSpc>
                <a:spcPct val="107000"/>
              </a:lnSpc>
              <a:spcAft>
                <a:spcPts val="800"/>
              </a:spcAft>
            </a:pPr>
            <a:r>
              <a:rPr lang="en-GB"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Proportion of men and women in each pay quartile (%) </a:t>
            </a:r>
          </a:p>
          <a:p>
            <a:pPr>
              <a:lnSpc>
                <a:spcPct val="107000"/>
              </a:lnSpc>
              <a:spcAft>
                <a:spcPts val="800"/>
              </a:spcAft>
            </a:pPr>
            <a:r>
              <a:rPr lang="en-GB" sz="2000" dirty="0">
                <a:solidFill>
                  <a:srgbClr val="0070C0"/>
                </a:solidFill>
                <a:latin typeface="Arial" panose="020B0604020202020204" pitchFamily="34" charset="0"/>
                <a:ea typeface="Calibri" panose="020F0502020204030204" pitchFamily="34" charset="0"/>
                <a:cs typeface="Arial" panose="020B0604020202020204" pitchFamily="34" charset="0"/>
              </a:rPr>
              <a:t>Calculated by ranking all employees from highest to lowest paid, dividing the workforce into four numerically equal parts (‘quartiles’) and working out the percentage of men and women in each of the four parts.</a:t>
            </a:r>
          </a:p>
          <a:p>
            <a:pPr>
              <a:lnSpc>
                <a:spcPct val="107000"/>
              </a:lnSpc>
              <a:spcAft>
                <a:spcPts val="800"/>
              </a:spcAft>
            </a:pPr>
            <a:r>
              <a:rPr lang="en-GB" sz="2000" dirty="0">
                <a:latin typeface="Arial" panose="020B0604020202020204" pitchFamily="34" charset="0"/>
                <a:ea typeface="Calibri" panose="020F0502020204030204" pitchFamily="34" charset="0"/>
                <a:cs typeface="Arial" panose="020B0604020202020204" pitchFamily="34" charset="0"/>
              </a:rPr>
              <a:t>Women occupied 82.26% of the lowest paid jobs (quartile 1) and 69.70% of the highest paid jobs (quartile 4). </a:t>
            </a:r>
          </a:p>
          <a:p>
            <a:pPr>
              <a:lnSpc>
                <a:spcPct val="107000"/>
              </a:lnSpc>
              <a:spcAft>
                <a:spcPts val="800"/>
              </a:spcAft>
            </a:pPr>
            <a:endParaRPr lang="en-GB" sz="20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20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2000" dirty="0">
              <a:effectLst/>
              <a:latin typeface="Arial" panose="020B0604020202020204" pitchFamily="34" charset="0"/>
              <a:ea typeface="Calibri" panose="020F0502020204030204" pitchFamily="34" charset="0"/>
              <a:cs typeface="Arial" panose="020B0604020202020204" pitchFamily="34" charset="0"/>
            </a:endParaRPr>
          </a:p>
        </p:txBody>
      </p:sp>
      <p:graphicFrame>
        <p:nvGraphicFramePr>
          <p:cNvPr id="9" name="Table 11">
            <a:extLst>
              <a:ext uri="{FF2B5EF4-FFF2-40B4-BE49-F238E27FC236}">
                <a16:creationId xmlns:a16="http://schemas.microsoft.com/office/drawing/2014/main" id="{4A68A89F-B3C4-94D3-D821-B32D9233CA17}"/>
              </a:ext>
            </a:extLst>
          </p:cNvPr>
          <p:cNvGraphicFramePr>
            <a:graphicFrameLocks noGrp="1"/>
          </p:cNvGraphicFramePr>
          <p:nvPr>
            <p:extLst>
              <p:ext uri="{D42A27DB-BD31-4B8C-83A1-F6EECF244321}">
                <p14:modId xmlns:p14="http://schemas.microsoft.com/office/powerpoint/2010/main" val="3714972126"/>
              </p:ext>
            </p:extLst>
          </p:nvPr>
        </p:nvGraphicFramePr>
        <p:xfrm>
          <a:off x="1219200" y="3557093"/>
          <a:ext cx="9220200" cy="1981200"/>
        </p:xfrm>
        <a:graphic>
          <a:graphicData uri="http://schemas.openxmlformats.org/drawingml/2006/table">
            <a:tbl>
              <a:tblPr firstRow="1" bandRow="1">
                <a:tableStyleId>{5C22544A-7EE6-4342-B048-85BDC9FD1C3A}</a:tableStyleId>
              </a:tblPr>
              <a:tblGrid>
                <a:gridCol w="3429000">
                  <a:extLst>
                    <a:ext uri="{9D8B030D-6E8A-4147-A177-3AD203B41FA5}">
                      <a16:colId xmlns:a16="http://schemas.microsoft.com/office/drawing/2014/main" val="641567167"/>
                    </a:ext>
                  </a:extLst>
                </a:gridCol>
                <a:gridCol w="1447800">
                  <a:extLst>
                    <a:ext uri="{9D8B030D-6E8A-4147-A177-3AD203B41FA5}">
                      <a16:colId xmlns:a16="http://schemas.microsoft.com/office/drawing/2014/main" val="3840628900"/>
                    </a:ext>
                  </a:extLst>
                </a:gridCol>
                <a:gridCol w="1295400">
                  <a:extLst>
                    <a:ext uri="{9D8B030D-6E8A-4147-A177-3AD203B41FA5}">
                      <a16:colId xmlns:a16="http://schemas.microsoft.com/office/drawing/2014/main" val="3063906193"/>
                    </a:ext>
                  </a:extLst>
                </a:gridCol>
                <a:gridCol w="1600200">
                  <a:extLst>
                    <a:ext uri="{9D8B030D-6E8A-4147-A177-3AD203B41FA5}">
                      <a16:colId xmlns:a16="http://schemas.microsoft.com/office/drawing/2014/main" val="2874675179"/>
                    </a:ext>
                  </a:extLst>
                </a:gridCol>
                <a:gridCol w="1447800">
                  <a:extLst>
                    <a:ext uri="{9D8B030D-6E8A-4147-A177-3AD203B41FA5}">
                      <a16:colId xmlns:a16="http://schemas.microsoft.com/office/drawing/2014/main" val="2290162380"/>
                    </a:ext>
                  </a:extLst>
                </a:gridCol>
              </a:tblGrid>
              <a:tr h="370840">
                <a:tc>
                  <a:txBody>
                    <a:bodyPr/>
                    <a:lstStyle/>
                    <a:p>
                      <a:r>
                        <a:rPr lang="en-GB" sz="2000" dirty="0">
                          <a:latin typeface="Arial" panose="020B0604020202020204" pitchFamily="34" charset="0"/>
                          <a:cs typeface="Arial" panose="020B0604020202020204" pitchFamily="34" charset="0"/>
                        </a:rPr>
                        <a:t>Quartile</a:t>
                      </a:r>
                    </a:p>
                  </a:txBody>
                  <a:tcPr/>
                </a:tc>
                <a:tc>
                  <a:txBody>
                    <a:bodyPr/>
                    <a:lstStyle/>
                    <a:p>
                      <a:r>
                        <a:rPr lang="en-GB" sz="2000" dirty="0">
                          <a:latin typeface="Arial" panose="020B0604020202020204" pitchFamily="34" charset="0"/>
                          <a:cs typeface="Arial" panose="020B0604020202020204" pitchFamily="34" charset="0"/>
                        </a:rPr>
                        <a:t>Female</a:t>
                      </a:r>
                    </a:p>
                  </a:txBody>
                  <a:tcPr/>
                </a:tc>
                <a:tc>
                  <a:txBody>
                    <a:bodyPr/>
                    <a:lstStyle/>
                    <a:p>
                      <a:r>
                        <a:rPr lang="en-GB" sz="2000" dirty="0">
                          <a:latin typeface="Arial" panose="020B0604020202020204" pitchFamily="34" charset="0"/>
                          <a:cs typeface="Arial" panose="020B0604020202020204" pitchFamily="34" charset="0"/>
                        </a:rPr>
                        <a:t>Male</a:t>
                      </a:r>
                    </a:p>
                  </a:txBody>
                  <a:tcPr/>
                </a:tc>
                <a:tc>
                  <a:txBody>
                    <a:bodyPr/>
                    <a:lstStyle/>
                    <a:p>
                      <a:r>
                        <a:rPr lang="en-GB" sz="2000" dirty="0">
                          <a:latin typeface="Arial" panose="020B0604020202020204" pitchFamily="34" charset="0"/>
                          <a:cs typeface="Arial" panose="020B0604020202020204" pitchFamily="34" charset="0"/>
                        </a:rPr>
                        <a:t>Female %</a:t>
                      </a:r>
                    </a:p>
                  </a:txBody>
                  <a:tcPr/>
                </a:tc>
                <a:tc>
                  <a:txBody>
                    <a:bodyPr/>
                    <a:lstStyle/>
                    <a:p>
                      <a:r>
                        <a:rPr lang="en-GB" sz="2000" dirty="0">
                          <a:latin typeface="Arial" panose="020B0604020202020204" pitchFamily="34" charset="0"/>
                          <a:cs typeface="Arial" panose="020B0604020202020204" pitchFamily="34" charset="0"/>
                        </a:rPr>
                        <a:t>Male %</a:t>
                      </a:r>
                    </a:p>
                  </a:txBody>
                  <a:tcPr/>
                </a:tc>
                <a:extLst>
                  <a:ext uri="{0D108BD9-81ED-4DB2-BD59-A6C34878D82A}">
                    <a16:rowId xmlns:a16="http://schemas.microsoft.com/office/drawing/2014/main" val="3164453085"/>
                  </a:ext>
                </a:extLst>
              </a:tr>
              <a:tr h="370840">
                <a:tc>
                  <a:txBody>
                    <a:bodyPr/>
                    <a:lstStyle/>
                    <a:p>
                      <a:r>
                        <a:rPr lang="en-GB" sz="2000" dirty="0">
                          <a:latin typeface="Arial" panose="020B0604020202020204" pitchFamily="34" charset="0"/>
                          <a:cs typeface="Arial" panose="020B0604020202020204" pitchFamily="34" charset="0"/>
                        </a:rPr>
                        <a:t>Quartile 1 (lower)</a:t>
                      </a:r>
                    </a:p>
                  </a:txBody>
                  <a:tcPr/>
                </a:tc>
                <a:tc>
                  <a:txBody>
                    <a:bodyPr/>
                    <a:lstStyle/>
                    <a:p>
                      <a:r>
                        <a:rPr lang="en-GB" sz="2000" dirty="0">
                          <a:latin typeface="Arial" panose="020B0604020202020204" pitchFamily="34" charset="0"/>
                          <a:cs typeface="Arial" panose="020B0604020202020204" pitchFamily="34" charset="0"/>
                        </a:rPr>
                        <a:t>51</a:t>
                      </a:r>
                    </a:p>
                  </a:txBody>
                  <a:tcPr/>
                </a:tc>
                <a:tc>
                  <a:txBody>
                    <a:bodyPr/>
                    <a:lstStyle/>
                    <a:p>
                      <a:r>
                        <a:rPr lang="en-GB" sz="2000" dirty="0">
                          <a:latin typeface="Arial" panose="020B0604020202020204" pitchFamily="34" charset="0"/>
                          <a:cs typeface="Arial" panose="020B0604020202020204" pitchFamily="34" charset="0"/>
                        </a:rPr>
                        <a:t>11</a:t>
                      </a:r>
                    </a:p>
                  </a:txBody>
                  <a:tcPr/>
                </a:tc>
                <a:tc>
                  <a:txBody>
                    <a:bodyPr/>
                    <a:lstStyle/>
                    <a:p>
                      <a:r>
                        <a:rPr lang="en-GB" sz="2000" dirty="0">
                          <a:latin typeface="Arial" panose="020B0604020202020204" pitchFamily="34" charset="0"/>
                          <a:cs typeface="Arial" panose="020B0604020202020204" pitchFamily="34" charset="0"/>
                        </a:rPr>
                        <a:t>82.26</a:t>
                      </a:r>
                    </a:p>
                  </a:txBody>
                  <a:tcPr/>
                </a:tc>
                <a:tc>
                  <a:txBody>
                    <a:bodyPr/>
                    <a:lstStyle/>
                    <a:p>
                      <a:r>
                        <a:rPr lang="en-GB" sz="2000" dirty="0">
                          <a:latin typeface="Arial" panose="020B0604020202020204" pitchFamily="34" charset="0"/>
                          <a:cs typeface="Arial" panose="020B0604020202020204" pitchFamily="34" charset="0"/>
                        </a:rPr>
                        <a:t>17.74</a:t>
                      </a:r>
                    </a:p>
                  </a:txBody>
                  <a:tcPr/>
                </a:tc>
                <a:extLst>
                  <a:ext uri="{0D108BD9-81ED-4DB2-BD59-A6C34878D82A}">
                    <a16:rowId xmlns:a16="http://schemas.microsoft.com/office/drawing/2014/main" val="431329237"/>
                  </a:ext>
                </a:extLst>
              </a:tr>
              <a:tr h="370840">
                <a:tc>
                  <a:txBody>
                    <a:bodyPr/>
                    <a:lstStyle/>
                    <a:p>
                      <a:r>
                        <a:rPr lang="en-GB" sz="2000" dirty="0">
                          <a:latin typeface="Arial" panose="020B0604020202020204" pitchFamily="34" charset="0"/>
                          <a:cs typeface="Arial" panose="020B0604020202020204" pitchFamily="34" charset="0"/>
                        </a:rPr>
                        <a:t>Quartile 2 (lower middle)</a:t>
                      </a:r>
                    </a:p>
                  </a:txBody>
                  <a:tcPr/>
                </a:tc>
                <a:tc>
                  <a:txBody>
                    <a:bodyPr/>
                    <a:lstStyle/>
                    <a:p>
                      <a:r>
                        <a:rPr lang="en-GB" sz="2000" dirty="0">
                          <a:latin typeface="Arial" panose="020B0604020202020204" pitchFamily="34" charset="0"/>
                          <a:cs typeface="Arial" panose="020B0604020202020204" pitchFamily="34" charset="0"/>
                        </a:rPr>
                        <a:t>51</a:t>
                      </a:r>
                    </a:p>
                  </a:txBody>
                  <a:tcPr/>
                </a:tc>
                <a:tc>
                  <a:txBody>
                    <a:bodyPr/>
                    <a:lstStyle/>
                    <a:p>
                      <a:r>
                        <a:rPr lang="en-GB" sz="2000" dirty="0">
                          <a:latin typeface="Arial" panose="020B0604020202020204" pitchFamily="34" charset="0"/>
                          <a:cs typeface="Arial" panose="020B0604020202020204" pitchFamily="34" charset="0"/>
                        </a:rPr>
                        <a:t>9</a:t>
                      </a:r>
                    </a:p>
                  </a:txBody>
                  <a:tcPr/>
                </a:tc>
                <a:tc>
                  <a:txBody>
                    <a:bodyPr/>
                    <a:lstStyle/>
                    <a:p>
                      <a:r>
                        <a:rPr lang="en-GB" sz="2000" dirty="0">
                          <a:latin typeface="Arial" panose="020B0604020202020204" pitchFamily="34" charset="0"/>
                          <a:cs typeface="Arial" panose="020B0604020202020204" pitchFamily="34" charset="0"/>
                        </a:rPr>
                        <a:t>85.00</a:t>
                      </a:r>
                    </a:p>
                  </a:txBody>
                  <a:tcPr/>
                </a:tc>
                <a:tc>
                  <a:txBody>
                    <a:bodyPr/>
                    <a:lstStyle/>
                    <a:p>
                      <a:r>
                        <a:rPr lang="en-GB" sz="2000" dirty="0">
                          <a:latin typeface="Arial" panose="020B0604020202020204" pitchFamily="34" charset="0"/>
                          <a:cs typeface="Arial" panose="020B0604020202020204" pitchFamily="34" charset="0"/>
                        </a:rPr>
                        <a:t>15.00</a:t>
                      </a:r>
                    </a:p>
                  </a:txBody>
                  <a:tcPr/>
                </a:tc>
                <a:extLst>
                  <a:ext uri="{0D108BD9-81ED-4DB2-BD59-A6C34878D82A}">
                    <a16:rowId xmlns:a16="http://schemas.microsoft.com/office/drawing/2014/main" val="312680214"/>
                  </a:ext>
                </a:extLst>
              </a:tr>
              <a:tr h="370840">
                <a:tc>
                  <a:txBody>
                    <a:bodyPr/>
                    <a:lstStyle/>
                    <a:p>
                      <a:r>
                        <a:rPr lang="en-GB" sz="2000" dirty="0">
                          <a:latin typeface="Arial" panose="020B0604020202020204" pitchFamily="34" charset="0"/>
                          <a:cs typeface="Arial" panose="020B0604020202020204" pitchFamily="34" charset="0"/>
                        </a:rPr>
                        <a:t>Quartile 3 (upper middle)</a:t>
                      </a:r>
                    </a:p>
                  </a:txBody>
                  <a:tcPr/>
                </a:tc>
                <a:tc>
                  <a:txBody>
                    <a:bodyPr/>
                    <a:lstStyle/>
                    <a:p>
                      <a:r>
                        <a:rPr lang="en-GB" sz="2000" dirty="0">
                          <a:latin typeface="Arial" panose="020B0604020202020204" pitchFamily="34" charset="0"/>
                          <a:cs typeface="Arial" panose="020B0604020202020204" pitchFamily="34" charset="0"/>
                        </a:rPr>
                        <a:t>57</a:t>
                      </a:r>
                    </a:p>
                  </a:txBody>
                  <a:tcPr/>
                </a:tc>
                <a:tc>
                  <a:txBody>
                    <a:bodyPr/>
                    <a:lstStyle/>
                    <a:p>
                      <a:r>
                        <a:rPr lang="en-GB" sz="2000" dirty="0">
                          <a:latin typeface="Arial" panose="020B0604020202020204" pitchFamily="34" charset="0"/>
                          <a:cs typeface="Arial" panose="020B0604020202020204" pitchFamily="34" charset="0"/>
                        </a:rPr>
                        <a:t>15</a:t>
                      </a:r>
                    </a:p>
                  </a:txBody>
                  <a:tcPr/>
                </a:tc>
                <a:tc>
                  <a:txBody>
                    <a:bodyPr/>
                    <a:lstStyle/>
                    <a:p>
                      <a:r>
                        <a:rPr lang="en-GB" sz="2000" dirty="0">
                          <a:latin typeface="Arial" panose="020B0604020202020204" pitchFamily="34" charset="0"/>
                          <a:cs typeface="Arial" panose="020B0604020202020204" pitchFamily="34" charset="0"/>
                        </a:rPr>
                        <a:t>79.17</a:t>
                      </a:r>
                    </a:p>
                  </a:txBody>
                  <a:tcPr/>
                </a:tc>
                <a:tc>
                  <a:txBody>
                    <a:bodyPr/>
                    <a:lstStyle/>
                    <a:p>
                      <a:r>
                        <a:rPr lang="en-GB" sz="2000" dirty="0">
                          <a:latin typeface="Arial" panose="020B0604020202020204" pitchFamily="34" charset="0"/>
                          <a:cs typeface="Arial" panose="020B0604020202020204" pitchFamily="34" charset="0"/>
                        </a:rPr>
                        <a:t>20.83</a:t>
                      </a:r>
                    </a:p>
                  </a:txBody>
                  <a:tcPr/>
                </a:tc>
                <a:extLst>
                  <a:ext uri="{0D108BD9-81ED-4DB2-BD59-A6C34878D82A}">
                    <a16:rowId xmlns:a16="http://schemas.microsoft.com/office/drawing/2014/main" val="2167395148"/>
                  </a:ext>
                </a:extLst>
              </a:tr>
              <a:tr h="370840">
                <a:tc>
                  <a:txBody>
                    <a:bodyPr/>
                    <a:lstStyle/>
                    <a:p>
                      <a:r>
                        <a:rPr lang="en-GB" sz="2000" dirty="0">
                          <a:latin typeface="Arial" panose="020B0604020202020204" pitchFamily="34" charset="0"/>
                          <a:cs typeface="Arial" panose="020B0604020202020204" pitchFamily="34" charset="0"/>
                        </a:rPr>
                        <a:t>Quartile 4 (upper)</a:t>
                      </a:r>
                    </a:p>
                  </a:txBody>
                  <a:tcPr/>
                </a:tc>
                <a:tc>
                  <a:txBody>
                    <a:bodyPr/>
                    <a:lstStyle/>
                    <a:p>
                      <a:r>
                        <a:rPr lang="en-GB" sz="2000" dirty="0">
                          <a:latin typeface="Arial" panose="020B0604020202020204" pitchFamily="34" charset="0"/>
                          <a:cs typeface="Arial" panose="020B0604020202020204" pitchFamily="34" charset="0"/>
                        </a:rPr>
                        <a:t>46</a:t>
                      </a:r>
                    </a:p>
                  </a:txBody>
                  <a:tcPr/>
                </a:tc>
                <a:tc>
                  <a:txBody>
                    <a:bodyPr/>
                    <a:lstStyle/>
                    <a:p>
                      <a:r>
                        <a:rPr lang="en-GB" sz="2000" dirty="0">
                          <a:latin typeface="Arial" panose="020B0604020202020204" pitchFamily="34" charset="0"/>
                          <a:cs typeface="Arial" panose="020B0604020202020204" pitchFamily="34" charset="0"/>
                        </a:rPr>
                        <a:t>20</a:t>
                      </a:r>
                    </a:p>
                  </a:txBody>
                  <a:tcPr/>
                </a:tc>
                <a:tc>
                  <a:txBody>
                    <a:bodyPr/>
                    <a:lstStyle/>
                    <a:p>
                      <a:r>
                        <a:rPr lang="en-GB" sz="2000" dirty="0">
                          <a:latin typeface="Arial" panose="020B0604020202020204" pitchFamily="34" charset="0"/>
                          <a:cs typeface="Arial" panose="020B0604020202020204" pitchFamily="34" charset="0"/>
                        </a:rPr>
                        <a:t>69.70</a:t>
                      </a:r>
                    </a:p>
                  </a:txBody>
                  <a:tcPr/>
                </a:tc>
                <a:tc>
                  <a:txBody>
                    <a:bodyPr/>
                    <a:lstStyle/>
                    <a:p>
                      <a:r>
                        <a:rPr lang="en-GB" sz="2000" dirty="0">
                          <a:latin typeface="Arial" panose="020B0604020202020204" pitchFamily="34" charset="0"/>
                          <a:cs typeface="Arial" panose="020B0604020202020204" pitchFamily="34" charset="0"/>
                        </a:rPr>
                        <a:t>30.30</a:t>
                      </a:r>
                    </a:p>
                  </a:txBody>
                  <a:tcPr/>
                </a:tc>
                <a:extLst>
                  <a:ext uri="{0D108BD9-81ED-4DB2-BD59-A6C34878D82A}">
                    <a16:rowId xmlns:a16="http://schemas.microsoft.com/office/drawing/2014/main" val="437558049"/>
                  </a:ext>
                </a:extLst>
              </a:tr>
            </a:tbl>
          </a:graphicData>
        </a:graphic>
      </p:graphicFrame>
      <p:sp>
        <p:nvSpPr>
          <p:cNvPr id="13" name="TextBox 12">
            <a:extLst>
              <a:ext uri="{FF2B5EF4-FFF2-40B4-BE49-F238E27FC236}">
                <a16:creationId xmlns:a16="http://schemas.microsoft.com/office/drawing/2014/main" id="{52C83CE9-1768-853C-8764-C811148A3419}"/>
              </a:ext>
            </a:extLst>
          </p:cNvPr>
          <p:cNvSpPr txBox="1"/>
          <p:nvPr/>
        </p:nvSpPr>
        <p:spPr>
          <a:xfrm>
            <a:off x="1219200" y="5688504"/>
            <a:ext cx="15925800" cy="3477875"/>
          </a:xfrm>
          <a:prstGeom prst="rect">
            <a:avLst/>
          </a:prstGeom>
          <a:noFill/>
        </p:spPr>
        <p:txBody>
          <a:bodyPr wrap="square">
            <a:spAutoFit/>
          </a:bodyPr>
          <a:lstStyle/>
          <a:p>
            <a:r>
              <a:rPr lang="en-GB" sz="2000" dirty="0">
                <a:latin typeface="Arial" panose="020B0604020202020204" pitchFamily="34" charset="0"/>
                <a:cs typeface="Arial" panose="020B0604020202020204" pitchFamily="34" charset="0"/>
              </a:rPr>
              <a:t>Women outnumbered men in every quartile.  Women were overrepresented against the % composition of women in the workforce in the lower, lower middle and upper middle quartiles.  Women were only under-represented in the upper quartile, at 69.70 % against the 79% composition of women in the Frimley CCG workforce.   </a:t>
            </a:r>
          </a:p>
          <a:p>
            <a:endParaRPr lang="en-GB"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The % representation of women spike in the lower middle quartile, but has an overall trend of decreasing as you move through the pay quartiles.   Similarly, men were under-represented in the lower and lower middle quartiles against the 21% composition of men in the Frimley CCG workforce.  </a:t>
            </a:r>
          </a:p>
          <a:p>
            <a:r>
              <a:rPr lang="en-GB" sz="2000" dirty="0">
                <a:latin typeface="Arial" panose="020B0604020202020204" pitchFamily="34" charset="0"/>
                <a:cs typeface="Arial" panose="020B0604020202020204" pitchFamily="34" charset="0"/>
              </a:rPr>
              <a:t> </a:t>
            </a:r>
          </a:p>
          <a:p>
            <a:r>
              <a:rPr lang="en-GB" sz="2000" dirty="0">
                <a:latin typeface="Arial" panose="020B0604020202020204" pitchFamily="34" charset="0"/>
                <a:cs typeface="Arial" panose="020B0604020202020204" pitchFamily="34" charset="0"/>
              </a:rPr>
              <a:t>This distribution is a key factor contributing to the mean and median pay gaps since it serves to bring down the average pay of females. The comparison of these quartiles suggests that the lower proportion of men in lower pay bands relative to their share of the population (21%) was a key driver of the gender pay gap in Frimley CCG.</a:t>
            </a:r>
          </a:p>
        </p:txBody>
      </p:sp>
    </p:spTree>
    <p:extLst>
      <p:ext uri="{BB962C8B-B14F-4D97-AF65-F5344CB8AC3E}">
        <p14:creationId xmlns:p14="http://schemas.microsoft.com/office/powerpoint/2010/main" val="1273991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C46F67B6-FB53-F05E-5D51-8DE444F16D53}"/>
              </a:ext>
            </a:extLst>
          </p:cNvPr>
          <p:cNvSpPr txBox="1"/>
          <p:nvPr/>
        </p:nvSpPr>
        <p:spPr>
          <a:xfrm>
            <a:off x="1028700" y="647700"/>
            <a:ext cx="14516100" cy="646331"/>
          </a:xfrm>
          <a:prstGeom prst="rect">
            <a:avLst/>
          </a:prstGeom>
          <a:noFill/>
        </p:spPr>
        <p:txBody>
          <a:bodyPr wrap="square" rtlCol="0">
            <a:spAutoFit/>
          </a:bodyPr>
          <a:lstStyle/>
          <a:p>
            <a:r>
              <a:rPr lang="en-GB" sz="3600" b="1" dirty="0">
                <a:solidFill>
                  <a:srgbClr val="0070C0"/>
                </a:solidFill>
                <a:latin typeface="Arial" panose="020B0604020202020204" pitchFamily="34" charset="0"/>
                <a:cs typeface="Arial" panose="020B0604020202020204" pitchFamily="34" charset="0"/>
              </a:rPr>
              <a:t>Benchmarking   </a:t>
            </a:r>
            <a:r>
              <a:rPr lang="en-GB" dirty="0"/>
              <a:t> </a:t>
            </a:r>
          </a:p>
        </p:txBody>
      </p:sp>
      <p:sp>
        <p:nvSpPr>
          <p:cNvPr id="12" name="TextBox 11">
            <a:extLst>
              <a:ext uri="{FF2B5EF4-FFF2-40B4-BE49-F238E27FC236}">
                <a16:creationId xmlns:a16="http://schemas.microsoft.com/office/drawing/2014/main" id="{C76B0661-A394-094F-B5AF-D9F1D5D073F2}"/>
              </a:ext>
            </a:extLst>
          </p:cNvPr>
          <p:cNvSpPr txBox="1"/>
          <p:nvPr/>
        </p:nvSpPr>
        <p:spPr>
          <a:xfrm>
            <a:off x="1028700" y="1521379"/>
            <a:ext cx="15925800" cy="1846659"/>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Organisations are required to report their 22/23 Gender Pay Gap (snapshot date 31</a:t>
            </a:r>
            <a:r>
              <a:rPr lang="en-GB" sz="2000" baseline="30000" dirty="0">
                <a:latin typeface="Arial" panose="020B0604020202020204" pitchFamily="34" charset="0"/>
                <a:cs typeface="Arial" panose="020B0604020202020204" pitchFamily="34" charset="0"/>
              </a:rPr>
              <a:t>st</a:t>
            </a:r>
            <a:r>
              <a:rPr lang="en-GB" sz="2000" dirty="0">
                <a:latin typeface="Arial" panose="020B0604020202020204" pitchFamily="34" charset="0"/>
                <a:cs typeface="Arial" panose="020B0604020202020204" pitchFamily="34" charset="0"/>
              </a:rPr>
              <a:t> March 2022) by 30</a:t>
            </a:r>
            <a:r>
              <a:rPr lang="en-GB" sz="2000" baseline="30000" dirty="0">
                <a:latin typeface="Arial" panose="020B0604020202020204" pitchFamily="34" charset="0"/>
                <a:cs typeface="Arial" panose="020B0604020202020204" pitchFamily="34" charset="0"/>
              </a:rPr>
              <a:t>th</a:t>
            </a:r>
            <a:r>
              <a:rPr lang="en-GB" sz="2000" dirty="0">
                <a:latin typeface="Arial" panose="020B0604020202020204" pitchFamily="34" charset="0"/>
                <a:cs typeface="Arial" panose="020B0604020202020204" pitchFamily="34" charset="0"/>
              </a:rPr>
              <a:t> March 2023 on the governments Gender Pay Gap Service website.  At the time of writing this report, our comparators (ICBs) and system partners have not yet published their 22/23 data, so the benchmarking data summarised below relates to the previous reporting period 21/22.</a:t>
            </a:r>
          </a:p>
          <a:p>
            <a:endParaRPr lang="en-GB" dirty="0"/>
          </a:p>
          <a:p>
            <a:endParaRPr lang="en-GB" dirty="0"/>
          </a:p>
          <a:p>
            <a:r>
              <a:rPr lang="en-GB" dirty="0"/>
              <a:t> </a:t>
            </a:r>
          </a:p>
        </p:txBody>
      </p:sp>
      <p:graphicFrame>
        <p:nvGraphicFramePr>
          <p:cNvPr id="14" name="Table 14">
            <a:extLst>
              <a:ext uri="{FF2B5EF4-FFF2-40B4-BE49-F238E27FC236}">
                <a16:creationId xmlns:a16="http://schemas.microsoft.com/office/drawing/2014/main" id="{4DB5ACBE-9E72-4945-D99A-B49D9A348C13}"/>
              </a:ext>
            </a:extLst>
          </p:cNvPr>
          <p:cNvGraphicFramePr>
            <a:graphicFrameLocks noGrp="1"/>
          </p:cNvGraphicFramePr>
          <p:nvPr>
            <p:extLst>
              <p:ext uri="{D42A27DB-BD31-4B8C-83A1-F6EECF244321}">
                <p14:modId xmlns:p14="http://schemas.microsoft.com/office/powerpoint/2010/main" val="1791198469"/>
              </p:ext>
            </p:extLst>
          </p:nvPr>
        </p:nvGraphicFramePr>
        <p:xfrm>
          <a:off x="1219200" y="2711580"/>
          <a:ext cx="8763000" cy="546100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4014318196"/>
                    </a:ext>
                  </a:extLst>
                </a:gridCol>
                <a:gridCol w="1866900">
                  <a:extLst>
                    <a:ext uri="{9D8B030D-6E8A-4147-A177-3AD203B41FA5}">
                      <a16:colId xmlns:a16="http://schemas.microsoft.com/office/drawing/2014/main" val="109368354"/>
                    </a:ext>
                  </a:extLst>
                </a:gridCol>
                <a:gridCol w="1752600">
                  <a:extLst>
                    <a:ext uri="{9D8B030D-6E8A-4147-A177-3AD203B41FA5}">
                      <a16:colId xmlns:a16="http://schemas.microsoft.com/office/drawing/2014/main" val="1826101021"/>
                    </a:ext>
                  </a:extLst>
                </a:gridCol>
                <a:gridCol w="2095500">
                  <a:extLst>
                    <a:ext uri="{9D8B030D-6E8A-4147-A177-3AD203B41FA5}">
                      <a16:colId xmlns:a16="http://schemas.microsoft.com/office/drawing/2014/main" val="1126092115"/>
                    </a:ext>
                  </a:extLst>
                </a:gridCol>
              </a:tblGrid>
              <a:tr h="370840">
                <a:tc>
                  <a:txBody>
                    <a:bodyPr/>
                    <a:lstStyle/>
                    <a:p>
                      <a:r>
                        <a:rPr lang="en-GB" dirty="0"/>
                        <a:t>Organisation </a:t>
                      </a:r>
                    </a:p>
                  </a:txBody>
                  <a:tcPr/>
                </a:tc>
                <a:tc>
                  <a:txBody>
                    <a:bodyPr/>
                    <a:lstStyle/>
                    <a:p>
                      <a:r>
                        <a:rPr lang="en-GB" dirty="0"/>
                        <a:t>Mean GPG (%)</a:t>
                      </a:r>
                    </a:p>
                  </a:txBody>
                  <a:tcPr/>
                </a:tc>
                <a:tc>
                  <a:txBody>
                    <a:bodyPr/>
                    <a:lstStyle/>
                    <a:p>
                      <a:r>
                        <a:rPr lang="en-GB" dirty="0"/>
                        <a:t>Median GPG (%)</a:t>
                      </a:r>
                    </a:p>
                  </a:txBody>
                  <a:tcPr/>
                </a:tc>
                <a:tc>
                  <a:txBody>
                    <a:bodyPr/>
                    <a:lstStyle/>
                    <a:p>
                      <a:r>
                        <a:rPr lang="en-GB" dirty="0"/>
                        <a:t>Reporting Period </a:t>
                      </a:r>
                    </a:p>
                  </a:txBody>
                  <a:tcPr/>
                </a:tc>
                <a:extLst>
                  <a:ext uri="{0D108BD9-81ED-4DB2-BD59-A6C34878D82A}">
                    <a16:rowId xmlns:a16="http://schemas.microsoft.com/office/drawing/2014/main" val="2334009055"/>
                  </a:ext>
                </a:extLst>
              </a:tr>
              <a:tr h="370840">
                <a:tc>
                  <a:txBody>
                    <a:bodyPr/>
                    <a:lstStyle/>
                    <a:p>
                      <a:r>
                        <a:rPr lang="en-GB" dirty="0">
                          <a:highlight>
                            <a:srgbClr val="FFFF00"/>
                          </a:highlight>
                        </a:rPr>
                        <a:t>Frimley CCG</a:t>
                      </a:r>
                    </a:p>
                  </a:txBody>
                  <a:tcPr/>
                </a:tc>
                <a:tc>
                  <a:txBody>
                    <a:bodyPr/>
                    <a:lstStyle/>
                    <a:p>
                      <a:r>
                        <a:rPr lang="en-GB" dirty="0">
                          <a:highlight>
                            <a:srgbClr val="FFFF00"/>
                          </a:highlight>
                        </a:rPr>
                        <a:t>15.02</a:t>
                      </a:r>
                    </a:p>
                  </a:txBody>
                  <a:tcPr/>
                </a:tc>
                <a:tc>
                  <a:txBody>
                    <a:bodyPr/>
                    <a:lstStyle/>
                    <a:p>
                      <a:r>
                        <a:rPr lang="en-GB" dirty="0">
                          <a:highlight>
                            <a:srgbClr val="FFFF00"/>
                          </a:highlight>
                        </a:rPr>
                        <a:t>25.42</a:t>
                      </a:r>
                    </a:p>
                  </a:txBody>
                  <a:tcPr/>
                </a:tc>
                <a:tc>
                  <a:txBody>
                    <a:bodyPr/>
                    <a:lstStyle/>
                    <a:p>
                      <a:r>
                        <a:rPr lang="en-GB" dirty="0">
                          <a:highlight>
                            <a:srgbClr val="FFFF00"/>
                          </a:highlight>
                        </a:rPr>
                        <a:t>22/23</a:t>
                      </a:r>
                    </a:p>
                  </a:txBody>
                  <a:tcPr/>
                </a:tc>
                <a:extLst>
                  <a:ext uri="{0D108BD9-81ED-4DB2-BD59-A6C34878D82A}">
                    <a16:rowId xmlns:a16="http://schemas.microsoft.com/office/drawing/2014/main" val="2124775422"/>
                  </a:ext>
                </a:extLst>
              </a:tr>
              <a:tr h="370840">
                <a:tc>
                  <a:txBody>
                    <a:bodyPr/>
                    <a:lstStyle/>
                    <a:p>
                      <a:r>
                        <a:rPr lang="en-GB" dirty="0">
                          <a:highlight>
                            <a:srgbClr val="00FFFF"/>
                          </a:highlight>
                        </a:rPr>
                        <a:t>NHS England</a:t>
                      </a:r>
                    </a:p>
                  </a:txBody>
                  <a:tcPr/>
                </a:tc>
                <a:tc>
                  <a:txBody>
                    <a:bodyPr/>
                    <a:lstStyle/>
                    <a:p>
                      <a:r>
                        <a:rPr lang="en-GB" dirty="0">
                          <a:highlight>
                            <a:srgbClr val="00FFFF"/>
                          </a:highlight>
                        </a:rPr>
                        <a:t>16.2</a:t>
                      </a:r>
                    </a:p>
                  </a:txBody>
                  <a:tcPr/>
                </a:tc>
                <a:tc>
                  <a:txBody>
                    <a:bodyPr/>
                    <a:lstStyle/>
                    <a:p>
                      <a:r>
                        <a:rPr lang="en-GB" dirty="0">
                          <a:highlight>
                            <a:srgbClr val="00FFFF"/>
                          </a:highlight>
                        </a:rPr>
                        <a:t>14</a:t>
                      </a:r>
                    </a:p>
                  </a:txBody>
                  <a:tcPr/>
                </a:tc>
                <a:tc>
                  <a:txBody>
                    <a:bodyPr/>
                    <a:lstStyle/>
                    <a:p>
                      <a:r>
                        <a:rPr lang="en-GB" dirty="0">
                          <a:highlight>
                            <a:srgbClr val="00FFFF"/>
                          </a:highlight>
                        </a:rPr>
                        <a:t>21/22</a:t>
                      </a:r>
                    </a:p>
                  </a:txBody>
                  <a:tcPr/>
                </a:tc>
                <a:extLst>
                  <a:ext uri="{0D108BD9-81ED-4DB2-BD59-A6C34878D82A}">
                    <a16:rowId xmlns:a16="http://schemas.microsoft.com/office/drawing/2014/main" val="1179072262"/>
                  </a:ext>
                </a:extLst>
              </a:tr>
              <a:tr h="370840">
                <a:tc>
                  <a:txBody>
                    <a:bodyPr/>
                    <a:lstStyle/>
                    <a:p>
                      <a:r>
                        <a:rPr lang="en-GB" dirty="0">
                          <a:highlight>
                            <a:srgbClr val="00FF00"/>
                          </a:highlight>
                        </a:rPr>
                        <a:t>Surrey Heartlands CCG</a:t>
                      </a:r>
                    </a:p>
                  </a:txBody>
                  <a:tcPr/>
                </a:tc>
                <a:tc>
                  <a:txBody>
                    <a:bodyPr/>
                    <a:lstStyle/>
                    <a:p>
                      <a:r>
                        <a:rPr lang="en-GB" dirty="0">
                          <a:highlight>
                            <a:srgbClr val="00FF00"/>
                          </a:highlight>
                        </a:rPr>
                        <a:t>23.9</a:t>
                      </a:r>
                    </a:p>
                  </a:txBody>
                  <a:tcPr/>
                </a:tc>
                <a:tc>
                  <a:txBody>
                    <a:bodyPr/>
                    <a:lstStyle/>
                    <a:p>
                      <a:r>
                        <a:rPr lang="en-GB" dirty="0">
                          <a:highlight>
                            <a:srgbClr val="00FF00"/>
                          </a:highlight>
                        </a:rPr>
                        <a:t>13.4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highlight>
                            <a:srgbClr val="00FF00"/>
                          </a:highlight>
                          <a:uLnTx/>
                          <a:uFillTx/>
                          <a:latin typeface="Calibri"/>
                          <a:ea typeface="+mn-ea"/>
                          <a:cs typeface="+mn-cs"/>
                        </a:rPr>
                        <a:t>21/22</a:t>
                      </a:r>
                    </a:p>
                  </a:txBody>
                  <a:tcPr/>
                </a:tc>
                <a:extLst>
                  <a:ext uri="{0D108BD9-81ED-4DB2-BD59-A6C34878D82A}">
                    <a16:rowId xmlns:a16="http://schemas.microsoft.com/office/drawing/2014/main" val="1163183521"/>
                  </a:ext>
                </a:extLst>
              </a:tr>
              <a:tr h="370840">
                <a:tc>
                  <a:txBody>
                    <a:bodyPr/>
                    <a:lstStyle/>
                    <a:p>
                      <a:r>
                        <a:rPr lang="en-GB" dirty="0">
                          <a:highlight>
                            <a:srgbClr val="00FFFF"/>
                          </a:highlight>
                        </a:rPr>
                        <a:t>Frimley Health FT</a:t>
                      </a:r>
                    </a:p>
                  </a:txBody>
                  <a:tcPr/>
                </a:tc>
                <a:tc>
                  <a:txBody>
                    <a:bodyPr/>
                    <a:lstStyle/>
                    <a:p>
                      <a:r>
                        <a:rPr lang="en-GB" dirty="0">
                          <a:highlight>
                            <a:srgbClr val="00FFFF"/>
                          </a:highlight>
                        </a:rPr>
                        <a:t>20.1</a:t>
                      </a:r>
                    </a:p>
                  </a:txBody>
                  <a:tcPr/>
                </a:tc>
                <a:tc>
                  <a:txBody>
                    <a:bodyPr/>
                    <a:lstStyle/>
                    <a:p>
                      <a:r>
                        <a:rPr lang="en-GB" dirty="0">
                          <a:highlight>
                            <a:srgbClr val="00FFFF"/>
                          </a:highlight>
                        </a:rPr>
                        <a:t>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highlight>
                            <a:srgbClr val="00FFFF"/>
                          </a:highlight>
                          <a:uLnTx/>
                          <a:uFillTx/>
                          <a:latin typeface="Calibri"/>
                          <a:ea typeface="+mn-ea"/>
                          <a:cs typeface="+mn-cs"/>
                        </a:rPr>
                        <a:t>21/22</a:t>
                      </a:r>
                      <a:endParaRPr kumimoji="0" lang="en-GB" sz="1800" b="0" i="0" u="none" strike="noStrike" kern="1200" cap="none" spc="0" normalizeH="0" baseline="0" noProof="0" dirty="0">
                        <a:ln>
                          <a:noFill/>
                        </a:ln>
                        <a:solidFill>
                          <a:prstClr val="black"/>
                        </a:solidFill>
                        <a:effectLst/>
                        <a:highlight>
                          <a:srgbClr val="00FFFF"/>
                        </a:highlight>
                        <a:uLnTx/>
                        <a:uFillTx/>
                        <a:latin typeface="Calibri"/>
                        <a:ea typeface="+mn-ea"/>
                        <a:cs typeface="+mn-cs"/>
                      </a:endParaRPr>
                    </a:p>
                  </a:txBody>
                  <a:tcPr/>
                </a:tc>
                <a:extLst>
                  <a:ext uri="{0D108BD9-81ED-4DB2-BD59-A6C34878D82A}">
                    <a16:rowId xmlns:a16="http://schemas.microsoft.com/office/drawing/2014/main" val="3804917897"/>
                  </a:ext>
                </a:extLst>
              </a:tr>
              <a:tr h="370840">
                <a:tc>
                  <a:txBody>
                    <a:bodyPr/>
                    <a:lstStyle/>
                    <a:p>
                      <a:r>
                        <a:rPr lang="en-GB" dirty="0">
                          <a:highlight>
                            <a:srgbClr val="00FFFF"/>
                          </a:highlight>
                        </a:rPr>
                        <a:t>Surrey &amp; Borders Partnership FT</a:t>
                      </a:r>
                    </a:p>
                  </a:txBody>
                  <a:tcPr/>
                </a:tc>
                <a:tc>
                  <a:txBody>
                    <a:bodyPr/>
                    <a:lstStyle/>
                    <a:p>
                      <a:r>
                        <a:rPr lang="en-GB" dirty="0">
                          <a:highlight>
                            <a:srgbClr val="00FFFF"/>
                          </a:highlight>
                        </a:rPr>
                        <a:t>3.7</a:t>
                      </a:r>
                    </a:p>
                  </a:txBody>
                  <a:tcPr/>
                </a:tc>
                <a:tc>
                  <a:txBody>
                    <a:bodyPr/>
                    <a:lstStyle/>
                    <a:p>
                      <a:r>
                        <a:rPr lang="en-GB" dirty="0">
                          <a:highlight>
                            <a:srgbClr val="00FFFF"/>
                          </a:highlight>
                        </a:rPr>
                        <a:t>3.3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highlight>
                            <a:srgbClr val="00FFFF"/>
                          </a:highlight>
                          <a:uLnTx/>
                          <a:uFillTx/>
                          <a:latin typeface="Calibri"/>
                          <a:ea typeface="+mn-ea"/>
                          <a:cs typeface="+mn-cs"/>
                        </a:rPr>
                        <a:t>21/22</a:t>
                      </a:r>
                      <a:endParaRPr kumimoji="0" lang="en-GB" sz="1800" b="0" i="0" u="none" strike="noStrike" kern="1200" cap="none" spc="0" normalizeH="0" baseline="0" noProof="0" dirty="0">
                        <a:ln>
                          <a:noFill/>
                        </a:ln>
                        <a:solidFill>
                          <a:prstClr val="black"/>
                        </a:solidFill>
                        <a:effectLst/>
                        <a:highlight>
                          <a:srgbClr val="00FFFF"/>
                        </a:highlight>
                        <a:uLnTx/>
                        <a:uFillTx/>
                        <a:latin typeface="Calibri"/>
                        <a:ea typeface="+mn-ea"/>
                        <a:cs typeface="+mn-cs"/>
                      </a:endParaRPr>
                    </a:p>
                  </a:txBody>
                  <a:tcPr/>
                </a:tc>
                <a:extLst>
                  <a:ext uri="{0D108BD9-81ED-4DB2-BD59-A6C34878D82A}">
                    <a16:rowId xmlns:a16="http://schemas.microsoft.com/office/drawing/2014/main" val="1298872308"/>
                  </a:ext>
                </a:extLst>
              </a:tr>
              <a:tr h="370840">
                <a:tc>
                  <a:txBody>
                    <a:bodyPr/>
                    <a:lstStyle/>
                    <a:p>
                      <a:r>
                        <a:rPr lang="en-GB" dirty="0">
                          <a:highlight>
                            <a:srgbClr val="00FFFF"/>
                          </a:highlight>
                        </a:rPr>
                        <a:t>Royal Berkshire FT</a:t>
                      </a:r>
                    </a:p>
                  </a:txBody>
                  <a:tcPr/>
                </a:tc>
                <a:tc>
                  <a:txBody>
                    <a:bodyPr/>
                    <a:lstStyle/>
                    <a:p>
                      <a:r>
                        <a:rPr lang="en-GB" dirty="0">
                          <a:highlight>
                            <a:srgbClr val="00FFFF"/>
                          </a:highlight>
                        </a:rPr>
                        <a:t>20.3</a:t>
                      </a:r>
                    </a:p>
                  </a:txBody>
                  <a:tcPr/>
                </a:tc>
                <a:tc>
                  <a:txBody>
                    <a:bodyPr/>
                    <a:lstStyle/>
                    <a:p>
                      <a:r>
                        <a:rPr lang="en-GB" dirty="0">
                          <a:highlight>
                            <a:srgbClr val="00FFFF"/>
                          </a:highlight>
                        </a:rPr>
                        <a:t>0.4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highlight>
                            <a:srgbClr val="00FFFF"/>
                          </a:highlight>
                          <a:uLnTx/>
                          <a:uFillTx/>
                          <a:latin typeface="Calibri"/>
                          <a:ea typeface="+mn-ea"/>
                          <a:cs typeface="+mn-cs"/>
                        </a:rPr>
                        <a:t>21/22</a:t>
                      </a:r>
                      <a:endParaRPr kumimoji="0" lang="en-GB" sz="1800" b="0" i="0" u="none" strike="noStrike" kern="1200" cap="none" spc="0" normalizeH="0" baseline="0" noProof="0" dirty="0">
                        <a:ln>
                          <a:noFill/>
                        </a:ln>
                        <a:solidFill>
                          <a:prstClr val="black"/>
                        </a:solidFill>
                        <a:effectLst/>
                        <a:highlight>
                          <a:srgbClr val="00FFFF"/>
                        </a:highlight>
                        <a:uLnTx/>
                        <a:uFillTx/>
                        <a:latin typeface="Calibri"/>
                        <a:ea typeface="+mn-ea"/>
                        <a:cs typeface="+mn-cs"/>
                      </a:endParaRPr>
                    </a:p>
                  </a:txBody>
                  <a:tcPr/>
                </a:tc>
                <a:extLst>
                  <a:ext uri="{0D108BD9-81ED-4DB2-BD59-A6C34878D82A}">
                    <a16:rowId xmlns:a16="http://schemas.microsoft.com/office/drawing/2014/main" val="2572677523"/>
                  </a:ext>
                </a:extLst>
              </a:tr>
              <a:tr h="370840">
                <a:tc>
                  <a:txBody>
                    <a:bodyPr/>
                    <a:lstStyle/>
                    <a:p>
                      <a:r>
                        <a:rPr lang="en-GB" dirty="0">
                          <a:highlight>
                            <a:srgbClr val="00FFFF"/>
                          </a:highlight>
                        </a:rPr>
                        <a:t>SCW CSU</a:t>
                      </a:r>
                    </a:p>
                  </a:txBody>
                  <a:tcPr/>
                </a:tc>
                <a:tc>
                  <a:txBody>
                    <a:bodyPr/>
                    <a:lstStyle/>
                    <a:p>
                      <a:r>
                        <a:rPr lang="en-GB" dirty="0">
                          <a:highlight>
                            <a:srgbClr val="00FFFF"/>
                          </a:highlight>
                        </a:rPr>
                        <a:t>13.3</a:t>
                      </a:r>
                    </a:p>
                  </a:txBody>
                  <a:tcPr/>
                </a:tc>
                <a:tc>
                  <a:txBody>
                    <a:bodyPr/>
                    <a:lstStyle/>
                    <a:p>
                      <a:r>
                        <a:rPr lang="en-GB" dirty="0">
                          <a:highlight>
                            <a:srgbClr val="00FFFF"/>
                          </a:highlight>
                        </a:rPr>
                        <a:t>6.99</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highlight>
                            <a:srgbClr val="00FFFF"/>
                          </a:highlight>
                          <a:uLnTx/>
                          <a:uFillTx/>
                          <a:latin typeface="Calibri"/>
                          <a:ea typeface="+mn-ea"/>
                          <a:cs typeface="+mn-cs"/>
                        </a:rPr>
                        <a:t>21/22</a:t>
                      </a:r>
                    </a:p>
                  </a:txBody>
                  <a:tcPr/>
                </a:tc>
                <a:extLst>
                  <a:ext uri="{0D108BD9-81ED-4DB2-BD59-A6C34878D82A}">
                    <a16:rowId xmlns:a16="http://schemas.microsoft.com/office/drawing/2014/main" val="3991588853"/>
                  </a:ext>
                </a:extLst>
              </a:tr>
              <a:tr h="370840">
                <a:tc>
                  <a:txBody>
                    <a:bodyPr/>
                    <a:lstStyle/>
                    <a:p>
                      <a:r>
                        <a:rPr lang="en-GB" dirty="0">
                          <a:highlight>
                            <a:srgbClr val="00FF00"/>
                          </a:highlight>
                        </a:rPr>
                        <a:t>West Hampshire CCG</a:t>
                      </a:r>
                    </a:p>
                  </a:txBody>
                  <a:tcPr/>
                </a:tc>
                <a:tc>
                  <a:txBody>
                    <a:bodyPr/>
                    <a:lstStyle/>
                    <a:p>
                      <a:r>
                        <a:rPr lang="en-GB" dirty="0">
                          <a:highlight>
                            <a:srgbClr val="00FF00"/>
                          </a:highlight>
                        </a:rPr>
                        <a:t>26.3</a:t>
                      </a:r>
                    </a:p>
                  </a:txBody>
                  <a:tcPr/>
                </a:tc>
                <a:tc>
                  <a:txBody>
                    <a:bodyPr/>
                    <a:lstStyle/>
                    <a:p>
                      <a:r>
                        <a:rPr lang="en-GB" dirty="0">
                          <a:highlight>
                            <a:srgbClr val="00FF00"/>
                          </a:highlight>
                        </a:rPr>
                        <a:t>15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highlight>
                            <a:srgbClr val="00FF00"/>
                          </a:highlight>
                          <a:uLnTx/>
                          <a:uFillTx/>
                          <a:latin typeface="Calibri"/>
                          <a:ea typeface="+mn-ea"/>
                          <a:cs typeface="+mn-cs"/>
                        </a:rPr>
                        <a:t>21/22</a:t>
                      </a:r>
                    </a:p>
                  </a:txBody>
                  <a:tcPr/>
                </a:tc>
                <a:extLst>
                  <a:ext uri="{0D108BD9-81ED-4DB2-BD59-A6C34878D82A}">
                    <a16:rowId xmlns:a16="http://schemas.microsoft.com/office/drawing/2014/main" val="117428486"/>
                  </a:ext>
                </a:extLst>
              </a:tr>
              <a:tr h="370840">
                <a:tc>
                  <a:txBody>
                    <a:bodyPr/>
                    <a:lstStyle/>
                    <a:p>
                      <a:r>
                        <a:rPr lang="en-GB" dirty="0">
                          <a:highlight>
                            <a:srgbClr val="00FF00"/>
                          </a:highlight>
                        </a:rPr>
                        <a:t>BNSSG CCG</a:t>
                      </a:r>
                    </a:p>
                  </a:txBody>
                  <a:tcPr/>
                </a:tc>
                <a:tc>
                  <a:txBody>
                    <a:bodyPr/>
                    <a:lstStyle/>
                    <a:p>
                      <a:r>
                        <a:rPr lang="en-GB" dirty="0">
                          <a:highlight>
                            <a:srgbClr val="00FF00"/>
                          </a:highlight>
                        </a:rPr>
                        <a:t>21.3</a:t>
                      </a:r>
                    </a:p>
                  </a:txBody>
                  <a:tcPr/>
                </a:tc>
                <a:tc>
                  <a:txBody>
                    <a:bodyPr/>
                    <a:lstStyle/>
                    <a:p>
                      <a:r>
                        <a:rPr lang="en-GB" dirty="0">
                          <a:highlight>
                            <a:srgbClr val="00FF00"/>
                          </a:highlight>
                        </a:rPr>
                        <a:t>15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highlight>
                            <a:srgbClr val="00FF00"/>
                          </a:highlight>
                          <a:uLnTx/>
                          <a:uFillTx/>
                          <a:latin typeface="Calibri"/>
                          <a:ea typeface="+mn-ea"/>
                          <a:cs typeface="+mn-cs"/>
                        </a:rPr>
                        <a:t>21/22</a:t>
                      </a:r>
                    </a:p>
                  </a:txBody>
                  <a:tcPr/>
                </a:tc>
                <a:extLst>
                  <a:ext uri="{0D108BD9-81ED-4DB2-BD59-A6C34878D82A}">
                    <a16:rowId xmlns:a16="http://schemas.microsoft.com/office/drawing/2014/main" val="2112575781"/>
                  </a:ext>
                </a:extLst>
              </a:tr>
              <a:tr h="370840">
                <a:tc>
                  <a:txBody>
                    <a:bodyPr/>
                    <a:lstStyle/>
                    <a:p>
                      <a:r>
                        <a:rPr lang="en-GB" dirty="0">
                          <a:highlight>
                            <a:srgbClr val="00FF00"/>
                          </a:highlight>
                        </a:rPr>
                        <a:t>BSW CCG</a:t>
                      </a:r>
                    </a:p>
                  </a:txBody>
                  <a:tcPr/>
                </a:tc>
                <a:tc>
                  <a:txBody>
                    <a:bodyPr/>
                    <a:lstStyle/>
                    <a:p>
                      <a:r>
                        <a:rPr lang="en-GB" dirty="0">
                          <a:highlight>
                            <a:srgbClr val="00FF00"/>
                          </a:highlight>
                        </a:rPr>
                        <a:t>35.7</a:t>
                      </a:r>
                    </a:p>
                  </a:txBody>
                  <a:tcPr/>
                </a:tc>
                <a:tc>
                  <a:txBody>
                    <a:bodyPr/>
                    <a:lstStyle/>
                    <a:p>
                      <a:r>
                        <a:rPr lang="en-GB" dirty="0">
                          <a:highlight>
                            <a:srgbClr val="00FF00"/>
                          </a:highlight>
                        </a:rPr>
                        <a:t>28.7</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highlight>
                            <a:srgbClr val="00FF00"/>
                          </a:highlight>
                          <a:uLnTx/>
                          <a:uFillTx/>
                          <a:latin typeface="Calibri"/>
                          <a:ea typeface="+mn-ea"/>
                          <a:cs typeface="+mn-cs"/>
                        </a:rPr>
                        <a:t>21/22</a:t>
                      </a:r>
                    </a:p>
                  </a:txBody>
                  <a:tcPr/>
                </a:tc>
                <a:extLst>
                  <a:ext uri="{0D108BD9-81ED-4DB2-BD59-A6C34878D82A}">
                    <a16:rowId xmlns:a16="http://schemas.microsoft.com/office/drawing/2014/main" val="1433254434"/>
                  </a:ext>
                </a:extLst>
              </a:tr>
              <a:tr h="370840">
                <a:tc>
                  <a:txBody>
                    <a:bodyPr/>
                    <a:lstStyle/>
                    <a:p>
                      <a:r>
                        <a:rPr lang="en-GB" dirty="0">
                          <a:highlight>
                            <a:srgbClr val="00FF00"/>
                          </a:highlight>
                        </a:rPr>
                        <a:t>Kent and Medway CCG</a:t>
                      </a:r>
                    </a:p>
                  </a:txBody>
                  <a:tcPr/>
                </a:tc>
                <a:tc>
                  <a:txBody>
                    <a:bodyPr/>
                    <a:lstStyle/>
                    <a:p>
                      <a:r>
                        <a:rPr lang="en-GB" dirty="0">
                          <a:highlight>
                            <a:srgbClr val="00FF00"/>
                          </a:highlight>
                        </a:rPr>
                        <a:t>19.4</a:t>
                      </a:r>
                    </a:p>
                  </a:txBody>
                  <a:tcPr/>
                </a:tc>
                <a:tc>
                  <a:txBody>
                    <a:bodyPr/>
                    <a:lstStyle/>
                    <a:p>
                      <a:r>
                        <a:rPr lang="en-GB" dirty="0">
                          <a:highlight>
                            <a:srgbClr val="00FF00"/>
                          </a:highlight>
                        </a:rPr>
                        <a:t>15.7</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highlight>
                            <a:srgbClr val="00FF00"/>
                          </a:highlight>
                          <a:uLnTx/>
                          <a:uFillTx/>
                          <a:latin typeface="Calibri"/>
                          <a:ea typeface="+mn-ea"/>
                          <a:cs typeface="+mn-cs"/>
                        </a:rPr>
                        <a:t>21/22</a:t>
                      </a:r>
                    </a:p>
                  </a:txBody>
                  <a:tcPr/>
                </a:tc>
                <a:extLst>
                  <a:ext uri="{0D108BD9-81ED-4DB2-BD59-A6C34878D82A}">
                    <a16:rowId xmlns:a16="http://schemas.microsoft.com/office/drawing/2014/main" val="1081199021"/>
                  </a:ext>
                </a:extLst>
              </a:tr>
              <a:tr h="370840">
                <a:tc>
                  <a:txBody>
                    <a:bodyPr/>
                    <a:lstStyle/>
                    <a:p>
                      <a:r>
                        <a:rPr lang="en-GB" dirty="0">
                          <a:highlight>
                            <a:srgbClr val="00FF00"/>
                          </a:highlight>
                        </a:rPr>
                        <a:t>West Suffolk CCG</a:t>
                      </a:r>
                    </a:p>
                  </a:txBody>
                  <a:tcPr/>
                </a:tc>
                <a:tc>
                  <a:txBody>
                    <a:bodyPr/>
                    <a:lstStyle/>
                    <a:p>
                      <a:r>
                        <a:rPr lang="en-GB" dirty="0">
                          <a:highlight>
                            <a:srgbClr val="00FF00"/>
                          </a:highlight>
                        </a:rPr>
                        <a:t>26</a:t>
                      </a:r>
                    </a:p>
                  </a:txBody>
                  <a:tcPr/>
                </a:tc>
                <a:tc>
                  <a:txBody>
                    <a:bodyPr/>
                    <a:lstStyle/>
                    <a:p>
                      <a:r>
                        <a:rPr lang="en-GB" dirty="0">
                          <a:highlight>
                            <a:srgbClr val="00FF00"/>
                          </a:highlight>
                        </a:rPr>
                        <a:t>38.7</a:t>
                      </a:r>
                    </a:p>
                  </a:txBody>
                  <a:tcPr/>
                </a:tc>
                <a:tc>
                  <a:txBody>
                    <a:bodyPr/>
                    <a:lstStyle/>
                    <a:p>
                      <a:r>
                        <a:rPr lang="en-GB" dirty="0">
                          <a:highlight>
                            <a:srgbClr val="00FF00"/>
                          </a:highlight>
                        </a:rPr>
                        <a:t>21/22</a:t>
                      </a:r>
                    </a:p>
                  </a:txBody>
                  <a:tcPr/>
                </a:tc>
                <a:extLst>
                  <a:ext uri="{0D108BD9-81ED-4DB2-BD59-A6C34878D82A}">
                    <a16:rowId xmlns:a16="http://schemas.microsoft.com/office/drawing/2014/main" val="2405900055"/>
                  </a:ext>
                </a:extLst>
              </a:tr>
              <a:tr h="370840">
                <a:tc>
                  <a:txBody>
                    <a:bodyPr/>
                    <a:lstStyle/>
                    <a:p>
                      <a:r>
                        <a:rPr lang="en-GB" dirty="0">
                          <a:highlight>
                            <a:srgbClr val="00FF00"/>
                          </a:highlight>
                        </a:rPr>
                        <a:t>Herts Valley CCG</a:t>
                      </a:r>
                    </a:p>
                  </a:txBody>
                  <a:tcPr/>
                </a:tc>
                <a:tc>
                  <a:txBody>
                    <a:bodyPr/>
                    <a:lstStyle/>
                    <a:p>
                      <a:r>
                        <a:rPr lang="en-GB" dirty="0">
                          <a:highlight>
                            <a:srgbClr val="00FF00"/>
                          </a:highlight>
                        </a:rPr>
                        <a:t>38.6</a:t>
                      </a:r>
                    </a:p>
                  </a:txBody>
                  <a:tcPr/>
                </a:tc>
                <a:tc>
                  <a:txBody>
                    <a:bodyPr/>
                    <a:lstStyle/>
                    <a:p>
                      <a:r>
                        <a:rPr lang="en-GB" dirty="0">
                          <a:highlight>
                            <a:srgbClr val="00FF00"/>
                          </a:highlight>
                        </a:rPr>
                        <a:t>15.3</a:t>
                      </a:r>
                    </a:p>
                  </a:txBody>
                  <a:tcPr/>
                </a:tc>
                <a:tc>
                  <a:txBody>
                    <a:bodyPr/>
                    <a:lstStyle/>
                    <a:p>
                      <a:r>
                        <a:rPr lang="en-GB" dirty="0">
                          <a:highlight>
                            <a:srgbClr val="00FF00"/>
                          </a:highlight>
                        </a:rPr>
                        <a:t>21/22</a:t>
                      </a:r>
                    </a:p>
                  </a:txBody>
                  <a:tcPr/>
                </a:tc>
                <a:extLst>
                  <a:ext uri="{0D108BD9-81ED-4DB2-BD59-A6C34878D82A}">
                    <a16:rowId xmlns:a16="http://schemas.microsoft.com/office/drawing/2014/main" val="57103053"/>
                  </a:ext>
                </a:extLst>
              </a:tr>
            </a:tbl>
          </a:graphicData>
        </a:graphic>
      </p:graphicFrame>
      <p:sp>
        <p:nvSpPr>
          <p:cNvPr id="15" name="TextBox 14">
            <a:extLst>
              <a:ext uri="{FF2B5EF4-FFF2-40B4-BE49-F238E27FC236}">
                <a16:creationId xmlns:a16="http://schemas.microsoft.com/office/drawing/2014/main" id="{B028567C-A46B-B131-B69D-9B4DA2FBA5CF}"/>
              </a:ext>
            </a:extLst>
          </p:cNvPr>
          <p:cNvSpPr txBox="1"/>
          <p:nvPr/>
        </p:nvSpPr>
        <p:spPr>
          <a:xfrm>
            <a:off x="10439400" y="3009900"/>
            <a:ext cx="7239000" cy="2862322"/>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Noting the reporting periods are a year apart, when compared to our </a:t>
            </a:r>
            <a:r>
              <a:rPr lang="en-GB" sz="2000" dirty="0">
                <a:highlight>
                  <a:srgbClr val="00FF00"/>
                </a:highlight>
                <a:latin typeface="Arial" panose="020B0604020202020204" pitchFamily="34" charset="0"/>
                <a:cs typeface="Arial" panose="020B0604020202020204" pitchFamily="34" charset="0"/>
              </a:rPr>
              <a:t>CCG comparators </a:t>
            </a:r>
            <a:r>
              <a:rPr lang="en-GB" sz="2000" dirty="0">
                <a:latin typeface="Arial" panose="020B0604020202020204" pitchFamily="34" charset="0"/>
                <a:cs typeface="Arial" panose="020B0604020202020204" pitchFamily="34" charset="0"/>
              </a:rPr>
              <a:t>Frimley CCG profile was not an outlier.</a:t>
            </a:r>
          </a:p>
          <a:p>
            <a:endParaRPr lang="en-GB"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Compared to our </a:t>
            </a:r>
            <a:r>
              <a:rPr lang="en-GB" sz="2000" dirty="0">
                <a:highlight>
                  <a:srgbClr val="00FFFF"/>
                </a:highlight>
                <a:latin typeface="Arial" panose="020B0604020202020204" pitchFamily="34" charset="0"/>
                <a:cs typeface="Arial" panose="020B0604020202020204" pitchFamily="34" charset="0"/>
              </a:rPr>
              <a:t>system partners</a:t>
            </a:r>
            <a:r>
              <a:rPr lang="en-GB" sz="2000" dirty="0">
                <a:latin typeface="Arial" panose="020B0604020202020204" pitchFamily="34" charset="0"/>
                <a:cs typeface="Arial" panose="020B0604020202020204" pitchFamily="34" charset="0"/>
              </a:rPr>
              <a:t>, there is a greater gap, and therefore we will seek to learn from their experiences and understanding of how to close the gap.  </a:t>
            </a:r>
          </a:p>
          <a:p>
            <a:endParaRPr lang="en-GB" sz="2000" dirty="0">
              <a:latin typeface="Arial" panose="020B0604020202020204" pitchFamily="34" charset="0"/>
              <a:cs typeface="Arial" panose="020B0604020202020204" pitchFamily="34" charset="0"/>
            </a:endParaRPr>
          </a:p>
          <a:p>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817686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930</TotalTime>
  <Words>2746</Words>
  <Application>Microsoft Office PowerPoint</Application>
  <PresentationFormat>Custom</PresentationFormat>
  <Paragraphs>241</Paragraphs>
  <Slides>11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Raavi</vt:lpstr>
      <vt:lpstr>Calibri</vt:lpstr>
      <vt:lpstr>Arial</vt:lpstr>
      <vt:lpstr>Office Theme</vt:lpstr>
      <vt:lpstr>Frimley CCG  Gender Pay Gap Report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Bracknell North East Hampshire and Farnham Royal Borough of Windsor and Maidenhead Slough Surrey Heath</dc:title>
  <dc:creator>Davies Ellie</dc:creator>
  <cp:lastModifiedBy>MCPEAK, Madeleine (NHS SOUTH, CENTRAL AND WEST COMMISSIONING SUPPORT UNIT)</cp:lastModifiedBy>
  <cp:revision>61</cp:revision>
  <dcterms:created xsi:type="dcterms:W3CDTF">2006-08-16T00:00:00Z</dcterms:created>
  <dcterms:modified xsi:type="dcterms:W3CDTF">2023-03-28T13:33:12Z</dcterms:modified>
  <dc:identifier>DAEaadcxvHA</dc:identifier>
</cp:coreProperties>
</file>